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4" r:id="rId6"/>
    <p:sldId id="296" r:id="rId7"/>
    <p:sldId id="297" r:id="rId8"/>
    <p:sldId id="302" r:id="rId9"/>
    <p:sldId id="301" r:id="rId10"/>
    <p:sldId id="291" r:id="rId11"/>
    <p:sldId id="303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1136" y="176"/>
      </p:cViewPr>
      <p:guideLst>
        <p:guide orient="horz" pos="504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6/25/20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neutrons/data_workflow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eutrons/live_data_server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0503723" cy="535531"/>
          </a:xfrm>
        </p:spPr>
        <p:txBody>
          <a:bodyPr/>
          <a:lstStyle/>
          <a:p>
            <a:r>
              <a:rPr lang="en-US" dirty="0"/>
              <a:t>Web monitor: installation and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Mathieu Doucet</a:t>
            </a:r>
          </a:p>
          <a:p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E3D2-E021-4746-B54F-E32149D1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Plan for the next few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07FB-FAAA-1A46-BDD5-D39CA78B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40" y="1267716"/>
            <a:ext cx="11523520" cy="4195415"/>
          </a:xfrm>
        </p:spPr>
        <p:txBody>
          <a:bodyPr/>
          <a:lstStyle/>
          <a:p>
            <a:pPr marL="403225" lvl="1" indent="0">
              <a:buNone/>
            </a:pPr>
            <a:r>
              <a:rPr lang="en-US" sz="2000" dirty="0"/>
              <a:t>Test environment:</a:t>
            </a:r>
          </a:p>
          <a:p>
            <a:pPr marL="403225" lvl="1" indent="0">
              <a:buNone/>
            </a:pPr>
            <a:r>
              <a:rPr lang="en-US" sz="2000" dirty="0"/>
              <a:t>	</a:t>
            </a:r>
            <a:r>
              <a:rPr lang="en-US" sz="1600" dirty="0"/>
              <a:t>New RHEL8 machines are being set up so we can install them together</a:t>
            </a:r>
          </a:p>
          <a:p>
            <a:pPr marL="403225" lvl="1" indent="0">
              <a:buNone/>
            </a:pPr>
            <a:endParaRPr lang="en-US" sz="2000" dirty="0"/>
          </a:p>
          <a:p>
            <a:pPr marL="403225" lvl="1" indent="0">
              <a:buNone/>
            </a:pPr>
            <a:r>
              <a:rPr lang="en-US" sz="2000" dirty="0"/>
              <a:t>Topics to cover:</a:t>
            </a:r>
            <a:endParaRPr lang="en-US" sz="1600" dirty="0"/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General overview 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Workflow manager and DASMON listener – Installation &amp;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Web monitor – Installation and maintenance [this presentation]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service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setup through </a:t>
            </a:r>
            <a:r>
              <a:rPr lang="en-US" sz="1600" dirty="0" err="1"/>
              <a:t>webmon</a:t>
            </a:r>
            <a:r>
              <a:rPr lang="en-US" sz="1600" dirty="0"/>
              <a:t> – how-to and future vision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The IHC call – when things go wrong &amp; recovery strategies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Vision for the future – what I would do differently</a:t>
            </a:r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17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2DE76CE-6323-B54F-AA5F-1E43172120CF}"/>
              </a:ext>
            </a:extLst>
          </p:cNvPr>
          <p:cNvSpPr/>
          <p:nvPr/>
        </p:nvSpPr>
        <p:spPr>
          <a:xfrm>
            <a:off x="8822290" y="5173331"/>
            <a:ext cx="2111477" cy="1525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878029" y="1193399"/>
            <a:ext cx="2111477" cy="1421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29400" y="4495800"/>
            <a:ext cx="2438400" cy="3048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7000" y="5029201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3886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6743700" y="2484298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4" idx="1"/>
          </p:cNvCxnSpPr>
          <p:nvPr/>
        </p:nvCxnSpPr>
        <p:spPr>
          <a:xfrm>
            <a:off x="4267200" y="4305300"/>
            <a:ext cx="1676400" cy="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4" idx="1"/>
          </p:cNvCxnSpPr>
          <p:nvPr/>
        </p:nvCxnSpPr>
        <p:spPr>
          <a:xfrm flipV="1">
            <a:off x="4267200" y="4305300"/>
            <a:ext cx="1676400" cy="1004016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400" y="403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44" name="TextBox 43"/>
          <p:cNvSpPr txBox="1"/>
          <p:nvPr/>
        </p:nvSpPr>
        <p:spPr>
          <a:xfrm rot="19551951">
            <a:off x="4578884" y="5002136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5600" y="3048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0" name="Straight Arrow Connector 49"/>
          <p:cNvCxnSpPr>
            <a:stCxn id="14" idx="3"/>
            <a:endCxn id="16" idx="1"/>
          </p:cNvCxnSpPr>
          <p:nvPr/>
        </p:nvCxnSpPr>
        <p:spPr>
          <a:xfrm>
            <a:off x="7543800" y="4305300"/>
            <a:ext cx="1524000" cy="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51" name="Straight Arrow Connector 30"/>
          <p:cNvCxnSpPr/>
          <p:nvPr/>
        </p:nvCxnSpPr>
        <p:spPr>
          <a:xfrm rot="10800000">
            <a:off x="4267200" y="4419600"/>
            <a:ext cx="2438400" cy="3810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webmon.sns.gov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25018">
            <a:off x="4566900" y="3375307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58" name="Straight Arrow Connector 57"/>
          <p:cNvCxnSpPr>
            <a:stCxn id="8" idx="3"/>
            <a:endCxn id="14" idx="1"/>
          </p:cNvCxnSpPr>
          <p:nvPr/>
        </p:nvCxnSpPr>
        <p:spPr>
          <a:xfrm>
            <a:off x="4267200" y="3162300"/>
            <a:ext cx="1676400" cy="114300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5D8385-42E9-EC43-9748-F3AC6805812D}"/>
              </a:ext>
            </a:extLst>
          </p:cNvPr>
          <p:cNvSpPr txBox="1"/>
          <p:nvPr/>
        </p:nvSpPr>
        <p:spPr>
          <a:xfrm>
            <a:off x="279450" y="4150537"/>
            <a:ext cx="218145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Owned by DAS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Local to instrument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All involved would like to see it go.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Known issue: DAS GL doesn’t like that a tool not owned by DAS report on DAS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45C2F21-0122-F640-886A-FD98E7F7741E}"/>
              </a:ext>
            </a:extLst>
          </p:cNvPr>
          <p:cNvSpPr/>
          <p:nvPr/>
        </p:nvSpPr>
        <p:spPr>
          <a:xfrm>
            <a:off x="2400992" y="3829380"/>
            <a:ext cx="222684" cy="183482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707D-5AEB-664E-A544-CB7221A7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5BC8-8819-A045-8AA3-4499C1DB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34" y="986186"/>
            <a:ext cx="5457430" cy="4195415"/>
          </a:xfrm>
        </p:spPr>
        <p:txBody>
          <a:bodyPr/>
          <a:lstStyle/>
          <a:p>
            <a:r>
              <a:rPr lang="en-US" sz="1800" dirty="0"/>
              <a:t>The web monitor offers a view on the workflow manager’s data. It shares a database with the workflow manager.</a:t>
            </a:r>
          </a:p>
          <a:p>
            <a:r>
              <a:rPr lang="en-US" sz="1800" dirty="0"/>
              <a:t>The </a:t>
            </a:r>
            <a:r>
              <a:rPr lang="en-US" sz="1800" dirty="0" err="1"/>
              <a:t>dasmon</a:t>
            </a:r>
            <a:r>
              <a:rPr lang="en-US" sz="1800" dirty="0"/>
              <a:t> listener and DAS also write instrument information to the same DB so the monitor can report instrument status.</a:t>
            </a:r>
          </a:p>
          <a:p>
            <a:r>
              <a:rPr lang="en-US" sz="1800" dirty="0"/>
              <a:t>The database is hosted on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workflowdb2.sns.gov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The monitor is also used to set up AR and reprocess runs. For this reason it also connects to the AMQ brokers to submit requests.</a:t>
            </a:r>
          </a:p>
          <a:p>
            <a:r>
              <a:rPr lang="en-US" sz="1800" dirty="0"/>
              <a:t>… more on the AR configuration in a couple of weeks.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B285D-D8D9-4B47-B40B-F01EC170499E}"/>
              </a:ext>
            </a:extLst>
          </p:cNvPr>
          <p:cNvSpPr txBox="1"/>
          <p:nvPr/>
        </p:nvSpPr>
        <p:spPr>
          <a:xfrm>
            <a:off x="7045045" y="264569"/>
            <a:ext cx="47466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hlinkClick r:id="rId2"/>
              </a:rPr>
              <a:t>https://github.com/neutrons/data_workflow</a:t>
            </a:r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0C60F-37B8-5E46-BF42-31525B51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1904"/>
            <a:ext cx="5834170" cy="456313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7DCB9-5655-DE43-8656-B869CACA448D}"/>
              </a:ext>
            </a:extLst>
          </p:cNvPr>
          <p:cNvSpPr/>
          <p:nvPr/>
        </p:nvSpPr>
        <p:spPr>
          <a:xfrm>
            <a:off x="6172393" y="4524914"/>
            <a:ext cx="5757777" cy="283598"/>
          </a:xfrm>
          <a:prstGeom prst="roundRect">
            <a:avLst>
              <a:gd name="adj" fmla="val 50000"/>
            </a:avLst>
          </a:prstGeom>
          <a:noFill/>
          <a:ln w="85725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2EC3CC-C627-6649-B242-0EA252A19772}"/>
              </a:ext>
            </a:extLst>
          </p:cNvPr>
          <p:cNvCxnSpPr>
            <a:cxnSpLocks/>
          </p:cNvCxnSpPr>
          <p:nvPr/>
        </p:nvCxnSpPr>
        <p:spPr>
          <a:xfrm flipV="1">
            <a:off x="4358680" y="4808513"/>
            <a:ext cx="1743604" cy="11712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2093C7-523F-734B-A501-7AF3110407A6}"/>
              </a:ext>
            </a:extLst>
          </p:cNvPr>
          <p:cNvSpPr txBox="1"/>
          <p:nvPr/>
        </p:nvSpPr>
        <p:spPr>
          <a:xfrm>
            <a:off x="1424219" y="5788178"/>
            <a:ext cx="32679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Web monitor application code</a:t>
            </a:r>
          </a:p>
        </p:txBody>
      </p:sp>
    </p:spTree>
    <p:extLst>
      <p:ext uri="{BB962C8B-B14F-4D97-AF65-F5344CB8AC3E}">
        <p14:creationId xmlns:p14="http://schemas.microsoft.com/office/powerpoint/2010/main" val="282363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A8F1-9577-F74B-8355-909AE336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Web monitor configuration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5AF99-D3B5-CD4B-BE61-61A519151AEE}"/>
              </a:ext>
            </a:extLst>
          </p:cNvPr>
          <p:cNvSpPr/>
          <p:nvPr/>
        </p:nvSpPr>
        <p:spPr>
          <a:xfrm>
            <a:off x="6485284" y="3164084"/>
            <a:ext cx="544732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/reporting/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reporting_app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+mn-lt"/>
                <a:cs typeface="Courier New" panose="02070309020205020404" pitchFamily="49" charset="0"/>
              </a:rPr>
              <a:t>imports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/workflow/database/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+mn-lt"/>
                <a:cs typeface="Courier New" panose="02070309020205020404" pitchFamily="49" charset="0"/>
              </a:rPr>
              <a:t>imports (optional, not in repo)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/workflow/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local_settings.py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9B835-D076-7545-BC28-2D8F85747B8B}"/>
              </a:ext>
            </a:extLst>
          </p:cNvPr>
          <p:cNvSpPr txBox="1"/>
          <p:nvPr/>
        </p:nvSpPr>
        <p:spPr>
          <a:xfrm>
            <a:off x="539309" y="1809584"/>
            <a:ext cx="5287618" cy="2643801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django_auth_ldap.config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LDAPSearch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PosixGroupType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[ database info here ]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[ LDAP info here ]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ALLOW_GUESTS = True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GRAVATAR_URL = "https://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www.gravatar.com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/avatar/"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ALLOWED_DOMAIN = ('ornl.gov','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sns.gov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LIVE_PLOT_SECRET_KEY=”xxx"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FITTING_URLS = {'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ref_l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': 'https://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reflectivity.sns.gov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/fit/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ref_l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/$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run_number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CATALOG_URL = 'https://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oncat.ornl.gov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CATALOG_ID = ”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CATALOG_SECRET = ”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FACILITY_INFO = {'hb2c': 'HFIR','cg1d': 'HFIR', 'hb2a': 'HFIR', 'hb2b': 'HFIR', 'hb3a': 'HFIR', 'cg2': 'HFIR', 'cg3': 'HFIR’}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[ AMQ info here 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D1DC7-5F7C-EB4A-85E4-2B85EE2AF32E}"/>
              </a:ext>
            </a:extLst>
          </p:cNvPr>
          <p:cNvSpPr txBox="1"/>
          <p:nvPr/>
        </p:nvSpPr>
        <p:spPr>
          <a:xfrm>
            <a:off x="6101938" y="1575957"/>
            <a:ext cx="597962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The DB settings are shared between the workflow app and the monitor app.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 number of places are available to write configs.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You could just write a </a:t>
            </a:r>
            <a:r>
              <a:rPr lang="en-US" dirty="0" err="1">
                <a:latin typeface="+mn-lt"/>
              </a:rPr>
              <a:t>local_settings.py</a:t>
            </a:r>
            <a:r>
              <a:rPr lang="en-US" dirty="0">
                <a:latin typeface="+mn-lt"/>
              </a:rPr>
              <a:t> file.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77038-8804-7440-BAED-07CCC371A56F}"/>
              </a:ext>
            </a:extLst>
          </p:cNvPr>
          <p:cNvSpPr txBox="1"/>
          <p:nvPr/>
        </p:nvSpPr>
        <p:spPr>
          <a:xfrm>
            <a:off x="539309" y="1405141"/>
            <a:ext cx="473897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+mn-lt"/>
              </a:rPr>
              <a:t>local_settings.py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50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D974-82AA-4B4C-B228-6E48376F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Deploying the web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858E-D568-B948-9E8A-944EC7A3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18" y="1093301"/>
            <a:ext cx="11515053" cy="3065231"/>
          </a:xfrm>
        </p:spPr>
        <p:txBody>
          <a:bodyPr/>
          <a:lstStyle/>
          <a:p>
            <a:r>
              <a:rPr lang="en-US" sz="1800" dirty="0"/>
              <a:t>Runs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webmon.sns.gov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800" dirty="0"/>
              <a:t>A new test node is available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webmondev.sns.gov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/deploy-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webmonitor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[path to code]</a:t>
            </a:r>
          </a:p>
          <a:p>
            <a:r>
              <a:rPr lang="en-US" sz="1800" dirty="0"/>
              <a:t>Once deployed, you just need to restart apache</a:t>
            </a:r>
          </a:p>
          <a:p>
            <a:r>
              <a:rPr lang="en-US" sz="1800" dirty="0"/>
              <a:t>Logs are in /var/log/httpd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593D7-B7C3-7F41-AF7F-587103D9EB36}"/>
              </a:ext>
            </a:extLst>
          </p:cNvPr>
          <p:cNvSpPr txBox="1"/>
          <p:nvPr/>
        </p:nvSpPr>
        <p:spPr>
          <a:xfrm>
            <a:off x="419100" y="3510212"/>
            <a:ext cx="6035259" cy="2200602"/>
          </a:xfrm>
          <a:prstGeom prst="rect">
            <a:avLst/>
          </a:prstGeom>
          <a:solidFill>
            <a:schemeClr val="accent5"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mod_wsgi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(with python 2.7)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-R apache /var/www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easy_install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bootstrap.pypa.io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ez_setup.py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-O - |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python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easy_install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==1.7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easy_install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django_auth_ldap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python-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devel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installation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postgresql-devel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-libs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postgresql-contrib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easy_install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psycopg2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 Make sure port 5432 on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workflowdb.sns.gov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is reachable from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webmon.sns.gov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 Modify reporting/apache/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apache_django_wsgi.conf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as needed, then copy it to 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cd /var/www/workflow/app; python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manage.py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createcachetable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webcache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3F0FA-C7E3-6F4E-BC61-A15BBD98F733}"/>
              </a:ext>
            </a:extLst>
          </p:cNvPr>
          <p:cNvSpPr txBox="1"/>
          <p:nvPr/>
        </p:nvSpPr>
        <p:spPr>
          <a:xfrm>
            <a:off x="360629" y="3223980"/>
            <a:ext cx="46634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Installation for a bare machine: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1A502-C30B-A443-BA26-001B28F16C45}"/>
              </a:ext>
            </a:extLst>
          </p:cNvPr>
          <p:cNvSpPr txBox="1"/>
          <p:nvPr/>
        </p:nvSpPr>
        <p:spPr>
          <a:xfrm>
            <a:off x="6945794" y="4198409"/>
            <a:ext cx="4988359" cy="1646605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Alias /static/ /var/www/workflow/static/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&lt;Directory /var/www/workflow/static&gt;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Order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deny,allow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Allow from all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&lt;/Directory&gt;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WSGIScriptAlias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/workflow /var/www/workflow/app/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reporting_app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reporting.wsgi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WSGIPythonPath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/var/www/workflow/app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&lt;Directory /var/www/workflow/app/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reporting_app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Order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allow,deny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Allow from all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&lt;/Directory&gt;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0587F-DDA7-B246-AAE9-D02A281B8667}"/>
              </a:ext>
            </a:extLst>
          </p:cNvPr>
          <p:cNvSpPr txBox="1"/>
          <p:nvPr/>
        </p:nvSpPr>
        <p:spPr>
          <a:xfrm>
            <a:off x="7592671" y="3953727"/>
            <a:ext cx="459932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err="1">
                <a:latin typeface="+mn-lt"/>
              </a:rPr>
              <a:t>data_workflow</a:t>
            </a:r>
            <a:r>
              <a:rPr lang="en-US" sz="1100" dirty="0">
                <a:latin typeface="+mn-lt"/>
              </a:rPr>
              <a:t>/reporting/apache/</a:t>
            </a:r>
            <a:r>
              <a:rPr lang="en-US" sz="1100" dirty="0" err="1">
                <a:latin typeface="+mn-lt"/>
              </a:rPr>
              <a:t>apache_django_wsgi.conf</a:t>
            </a:r>
            <a:endParaRPr lang="en-US" sz="1100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27ED54-DA44-BA4B-BEC5-9E656DB33F0D}"/>
              </a:ext>
            </a:extLst>
          </p:cNvPr>
          <p:cNvCxnSpPr/>
          <p:nvPr/>
        </p:nvCxnSpPr>
        <p:spPr>
          <a:xfrm flipV="1">
            <a:off x="6321859" y="5124590"/>
            <a:ext cx="552587" cy="25655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8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BB42-F5D8-034C-AF2F-6CCDA604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3012"/>
            <a:ext cx="11515053" cy="535531"/>
          </a:xfrm>
        </p:spPr>
        <p:txBody>
          <a:bodyPr/>
          <a:lstStyle/>
          <a:p>
            <a:r>
              <a:rPr lang="en-US" dirty="0"/>
              <a:t>Web </a:t>
            </a:r>
            <a:r>
              <a:rPr lang="en-US"/>
              <a:t>monitor features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D145-AEEA-FD4F-82BC-15E32992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61" y="41580"/>
            <a:ext cx="2879829" cy="6816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AA512-7DA6-834F-9288-9622ABD24211}"/>
              </a:ext>
            </a:extLst>
          </p:cNvPr>
          <p:cNvSpPr txBox="1"/>
          <p:nvPr/>
        </p:nvSpPr>
        <p:spPr>
          <a:xfrm>
            <a:off x="4982766" y="1935895"/>
            <a:ext cx="21383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HTML from </a:t>
            </a:r>
            <a:r>
              <a:rPr lang="en-US" dirty="0" err="1">
                <a:latin typeface="+mn-lt"/>
              </a:rPr>
              <a:t>livedata.sns.gov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7722B-F71E-264D-9917-1E93EFAF0F67}"/>
              </a:ext>
            </a:extLst>
          </p:cNvPr>
          <p:cNvSpPr txBox="1"/>
          <p:nvPr/>
        </p:nvSpPr>
        <p:spPr>
          <a:xfrm>
            <a:off x="5107445" y="1020923"/>
            <a:ext cx="21383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Info from </a:t>
            </a:r>
            <a:r>
              <a:rPr lang="en-US" dirty="0" err="1">
                <a:latin typeface="+mn-lt"/>
              </a:rPr>
              <a:t>ONCat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2D3FF-0D3A-0941-A296-86EBEE49FFF2}"/>
              </a:ext>
            </a:extLst>
          </p:cNvPr>
          <p:cNvSpPr txBox="1"/>
          <p:nvPr/>
        </p:nvSpPr>
        <p:spPr>
          <a:xfrm>
            <a:off x="5300663" y="3745706"/>
            <a:ext cx="21383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AR workflow AMQ 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74533-FFDF-0045-AC68-891118768B6E}"/>
              </a:ext>
            </a:extLst>
          </p:cNvPr>
          <p:cNvSpPr txBox="1"/>
          <p:nvPr/>
        </p:nvSpPr>
        <p:spPr>
          <a:xfrm>
            <a:off x="4559196" y="5779598"/>
            <a:ext cx="287982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Some tasks can be requested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[sends AMQ message]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5BB451-6761-754B-BE81-91E372CC296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439025" y="6199713"/>
            <a:ext cx="1062038" cy="49398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03C3A7-74DB-9942-9291-948416FF095B}"/>
              </a:ext>
            </a:extLst>
          </p:cNvPr>
          <p:cNvCxnSpPr/>
          <p:nvPr/>
        </p:nvCxnSpPr>
        <p:spPr>
          <a:xfrm>
            <a:off x="6979444" y="4041171"/>
            <a:ext cx="1407317" cy="53082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3FC463-706E-3643-AC63-D8D4121CF39E}"/>
              </a:ext>
            </a:extLst>
          </p:cNvPr>
          <p:cNvCxnSpPr/>
          <p:nvPr/>
        </p:nvCxnSpPr>
        <p:spPr>
          <a:xfrm>
            <a:off x="7209235" y="2194340"/>
            <a:ext cx="129182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84EEA8-30D1-E94D-A50E-758A7D7038F2}"/>
              </a:ext>
            </a:extLst>
          </p:cNvPr>
          <p:cNvCxnSpPr/>
          <p:nvPr/>
        </p:nvCxnSpPr>
        <p:spPr>
          <a:xfrm flipV="1">
            <a:off x="7172325" y="950119"/>
            <a:ext cx="1214436" cy="24515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7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D974-82AA-4B4C-B228-6E48376F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 err="1"/>
              <a:t>livedata.sns.gov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858E-D568-B948-9E8A-944EC7A3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18" y="1093301"/>
            <a:ext cx="6166843" cy="4761490"/>
          </a:xfrm>
        </p:spPr>
        <p:txBody>
          <a:bodyPr/>
          <a:lstStyle/>
          <a:p>
            <a:r>
              <a:rPr lang="en-US" sz="1800" dirty="0"/>
              <a:t>Runs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livedata.sns.gov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800" dirty="0"/>
              <a:t>A new test node is available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livedatadev.sns.gov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This application is only used to store/read html data in a table. It doesn’t hold critical data.</a:t>
            </a:r>
          </a:p>
          <a:p>
            <a:r>
              <a:rPr lang="en-US" sz="1800" dirty="0"/>
              <a:t>Read access is done by comparing hash with a secret key.</a:t>
            </a:r>
          </a:p>
          <a:p>
            <a:r>
              <a:rPr lang="en-US" sz="1800" dirty="0"/>
              <a:t>Same deal with the </a:t>
            </a:r>
            <a:r>
              <a:rPr lang="en-US" sz="1800" dirty="0" err="1"/>
              <a:t>local_settings</a:t>
            </a:r>
            <a:r>
              <a:rPr lang="en-US" sz="1800" dirty="0"/>
              <a:t>, but it’s mostly empty.</a:t>
            </a:r>
          </a:p>
          <a:p>
            <a:r>
              <a:rPr lang="en-US" sz="1800" dirty="0"/>
              <a:t>There’s a </a:t>
            </a:r>
            <a:r>
              <a:rPr lang="en-US" sz="1800" dirty="0" err="1"/>
              <a:t>postgres</a:t>
            </a:r>
            <a:r>
              <a:rPr lang="en-US" sz="1800" dirty="0"/>
              <a:t> DB running but not accessible from outside the machine.</a:t>
            </a:r>
          </a:p>
          <a:p>
            <a:r>
              <a:rPr lang="en-US" sz="1800" dirty="0"/>
              <a:t>Same type of configuration as the web monitor, but just run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make install</a:t>
            </a:r>
          </a:p>
          <a:p>
            <a:r>
              <a:rPr lang="en-US" sz="1800" dirty="0"/>
              <a:t>Once deployed, you just need to restart apache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593D7-B7C3-7F41-AF7F-587103D9EB36}"/>
              </a:ext>
            </a:extLst>
          </p:cNvPr>
          <p:cNvSpPr txBox="1"/>
          <p:nvPr/>
        </p:nvSpPr>
        <p:spPr>
          <a:xfrm>
            <a:off x="6769470" y="2741122"/>
            <a:ext cx="5061901" cy="3751796"/>
          </a:xfrm>
          <a:prstGeom prst="rect">
            <a:avLst/>
          </a:prstGeom>
          <a:solidFill>
            <a:schemeClr val="accent5"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installation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postgresql-devel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-libs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postgresql-contrib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pgadmin3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setup, performed as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initdb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pg_ctl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-D /var/lib/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/data -l /var/lib/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pgsql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server.log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createuser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-W [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XXX]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createdb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livedata_db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&gt; exit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[prod version runs 1.9.6]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mod_wsgi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mod_ssl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-R apache /var/www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bootstrap.pypa.io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/get-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pip.py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-O - |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python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bootstrap.pypa.io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ez_setup.py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-O - |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python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pip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python-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devel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pip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django_auth_ldap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pip install psycopg2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ottoyiu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-headers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pip install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-headers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/var/log/httpd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/var/log/httpd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 Create user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to be used by auto reduction to post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3F0FA-C7E3-6F4E-BC61-A15BBD98F733}"/>
              </a:ext>
            </a:extLst>
          </p:cNvPr>
          <p:cNvSpPr txBox="1"/>
          <p:nvPr/>
        </p:nvSpPr>
        <p:spPr>
          <a:xfrm>
            <a:off x="6825546" y="2399490"/>
            <a:ext cx="46634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Installation for a bare machine: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583B1D-E7D0-BC4D-B5AE-DDB04C5A91BA}"/>
              </a:ext>
            </a:extLst>
          </p:cNvPr>
          <p:cNvSpPr/>
          <p:nvPr/>
        </p:nvSpPr>
        <p:spPr>
          <a:xfrm>
            <a:off x="7273003" y="264569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https://github.com/neutrons/live_data_server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8246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1288</Words>
  <Application>Microsoft Macintosh PowerPoint</Application>
  <PresentationFormat>Widescreen</PresentationFormat>
  <Paragraphs>185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Courier New</vt:lpstr>
      <vt:lpstr>ORNL</vt:lpstr>
      <vt:lpstr>Web monitor: installation and maintenance</vt:lpstr>
      <vt:lpstr>Plan for the next few weeks</vt:lpstr>
      <vt:lpstr>Post-Processing Architecture</vt:lpstr>
      <vt:lpstr>Installation</vt:lpstr>
      <vt:lpstr>Web monitor configuration</vt:lpstr>
      <vt:lpstr>Deploying the web monitor</vt:lpstr>
      <vt:lpstr>Web monitor features</vt:lpstr>
      <vt:lpstr>livedata.sns.gov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2020-06-25T20:55:11Z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