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9" r:id="rId7"/>
    <p:sldId id="295" r:id="rId8"/>
    <p:sldId id="296" r:id="rId9"/>
    <p:sldId id="299" r:id="rId10"/>
    <p:sldId id="308" r:id="rId11"/>
    <p:sldId id="300" r:id="rId12"/>
    <p:sldId id="298" r:id="rId13"/>
    <p:sldId id="304" r:id="rId14"/>
    <p:sldId id="301" r:id="rId15"/>
    <p:sldId id="302" r:id="rId16"/>
    <p:sldId id="303" r:id="rId17"/>
    <p:sldId id="307" r:id="rId18"/>
    <p:sldId id="309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B5882-3343-485D-B984-6C836C1D42B5}" v="9" dt="2024-06-04T17:41:54.727"/>
    <p1510:client id="{CE576F98-FB81-65FB-DD4D-6C4E478A00A8}" v="1313" dt="2024-06-05T17:59:54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5161" autoAdjust="0"/>
  </p:normalViewPr>
  <p:slideViewPr>
    <p:cSldViewPr snapToGrid="0" showGuides="1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6/5/2024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nl.gov/sns-hfir-scse/infrastructure/neutrons-test-environment" TargetMode="External"/><Relationship Id="rId2" Type="http://schemas.openxmlformats.org/officeDocument/2006/relationships/hyperlink" Target="https://github.com/neutrons/data_workflow/blob/next/docker-compose.yml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data-workflow.readthedocs.io/en/latest/developer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ctivemq.apache.org/components/artemis/migration-documentation/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hyperlink" Target="https://monitor.sns.gov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eutrons/post_processing_agent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 err="1">
                <a:latin typeface="Century Gothic"/>
              </a:rPr>
              <a:t>WebMon</a:t>
            </a:r>
            <a:r>
              <a:rPr lang="en-US" dirty="0">
                <a:latin typeface="Century Gothic"/>
              </a:rPr>
              <a:t> – overview and recent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Marie Backman</a:t>
            </a:r>
          </a:p>
          <a:p>
            <a:r>
              <a:rPr lang="en-US" dirty="0"/>
              <a:t>June 5,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AD12-F8B2-A2F8-09B1-C45A2B39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9B80-0B56-232A-79C3-8A42D405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87020"/>
            <a:r>
              <a:rPr lang="en-US" sz="2400" dirty="0">
                <a:latin typeface="Century Gothic"/>
                <a:cs typeface="Arial"/>
              </a:rPr>
              <a:t>Unit tests</a:t>
            </a:r>
            <a:endParaRPr lang="en-US">
              <a:latin typeface="Century Gothic"/>
              <a:cs typeface="Arial"/>
            </a:endParaRPr>
          </a:p>
          <a:p>
            <a:pPr marL="287020" indent="-287020"/>
            <a:r>
              <a:rPr lang="en-US" sz="2400" dirty="0">
                <a:latin typeface="Century Gothic"/>
                <a:cs typeface="Arial"/>
              </a:rPr>
              <a:t>System tests part of CI and for local development</a:t>
            </a:r>
            <a:endParaRPr lang="en-US" sz="2400" dirty="0">
              <a:latin typeface="Century Gothic"/>
            </a:endParaRPr>
          </a:p>
          <a:p>
            <a:pPr lvl="1">
              <a:buClr>
                <a:srgbClr val="000000"/>
              </a:buClr>
            </a:pPr>
            <a:r>
              <a:rPr lang="en-US" sz="2000" dirty="0">
                <a:latin typeface="Century Gothic"/>
                <a:cs typeface="Arial"/>
              </a:rPr>
              <a:t>System of 11 docker containers for message broker, clients, DB, web server etc.</a:t>
            </a:r>
          </a:p>
          <a:p>
            <a:pPr lvl="1"/>
            <a:r>
              <a:rPr lang="en-US" sz="2000" dirty="0">
                <a:latin typeface="Century Gothic"/>
                <a:cs typeface="Arial"/>
                <a:hlinkClick r:id="rId2"/>
              </a:rPr>
              <a:t>https://github.com/neutrons/data_workflow/blob/next/docker-compose.yml</a:t>
            </a:r>
            <a:endParaRPr lang="en-US" sz="2000">
              <a:latin typeface="Century Gothic"/>
              <a:cs typeface="Arial"/>
            </a:endParaRPr>
          </a:p>
          <a:p>
            <a:pPr marL="287020" indent="-287020"/>
            <a:r>
              <a:rPr lang="en-US" sz="2400" dirty="0">
                <a:latin typeface="Century Gothic"/>
                <a:cs typeface="Arial"/>
              </a:rPr>
              <a:t>Developer test environment in CADES – webmon-test.ornl.gov</a:t>
            </a:r>
            <a:endParaRPr lang="en-US" sz="2000">
              <a:latin typeface="Century Gothic"/>
              <a:cs typeface="Arial"/>
            </a:endParaRPr>
          </a:p>
          <a:p>
            <a:pPr lvl="1"/>
            <a:r>
              <a:rPr lang="en-US" sz="2000" dirty="0">
                <a:latin typeface="Century Gothic"/>
                <a:cs typeface="Arial"/>
                <a:hlinkClick r:id="rId3"/>
              </a:rPr>
              <a:t>https://code.ornl.gov/sns-hfir-scse/infrastructure/neutrons-test-environment</a:t>
            </a:r>
            <a:endParaRPr lang="en-US" sz="2000">
              <a:latin typeface="Century Gothic"/>
              <a:cs typeface="Arial"/>
            </a:endParaRPr>
          </a:p>
          <a:p>
            <a:pPr marL="287020" indent="-287020">
              <a:buClr>
                <a:srgbClr val="000000"/>
              </a:buClr>
            </a:pPr>
            <a:r>
              <a:rPr lang="en-US" sz="2400" dirty="0">
                <a:latin typeface="Century Gothic"/>
                <a:cs typeface="Arial"/>
                <a:hlinkClick r:id="rId4"/>
              </a:rPr>
              <a:t>https://data-workflow.readthedocs.io/en/latest/developer/index.html</a:t>
            </a:r>
            <a:endParaRPr lang="en-US" sz="2400" dirty="0">
              <a:latin typeface="Century Gothic"/>
            </a:endParaRPr>
          </a:p>
          <a:p>
            <a:pPr marL="287020" indent="-287020">
              <a:buClr>
                <a:prstClr val="black"/>
              </a:buClr>
            </a:pP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25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A5A1-DCED-E455-BD3E-0C01F003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RHEL 7 – RHEL 9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56CE-358A-5C88-68B3-2D1CEEE8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87020"/>
            <a:r>
              <a:rPr lang="en-US" dirty="0">
                <a:latin typeface="Century Gothic"/>
                <a:cs typeface="Arial"/>
              </a:rPr>
              <a:t>The SNS/HFIR servers were running Red Hat Enterprise Linux 7 (RHEL 7) (EOL: 2024-06-30)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Neutrons Data Project responsibility: port our (mainly data reduction) software from RHEL 7 to RHEL 9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Python 2 is not distributed with RHEL 9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Why not containerize everything?</a:t>
            </a:r>
          </a:p>
          <a:p>
            <a:pPr lvl="1"/>
            <a:r>
              <a:rPr lang="en-US" dirty="0">
                <a:latin typeface="Century Gothic"/>
                <a:cs typeface="Arial"/>
              </a:rPr>
              <a:t>Growing tech debt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Cyber security!</a:t>
            </a:r>
            <a:endParaRPr lang="en-US" dirty="0"/>
          </a:p>
          <a:p>
            <a:pPr marL="287020" indent="-2870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E83C-6906-3E76-6D1E-AE0D8073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Post-Processing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BB481-10D3-9DAA-1B2D-8145048B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87020"/>
            <a:r>
              <a:rPr lang="en-US" dirty="0">
                <a:latin typeface="Century Gothic"/>
                <a:cs typeface="Arial"/>
              </a:rPr>
              <a:t>Removed obsolete code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Added integration tests with containerized ActiveMQ broker and agent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Migrated from Python 2.7 to Python 3.9 (RHEL 9 default Python version)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Still distributed as RPM (RPM Package Manager)</a:t>
            </a:r>
          </a:p>
        </p:txBody>
      </p:sp>
    </p:spTree>
    <p:extLst>
      <p:ext uri="{BB962C8B-B14F-4D97-AF65-F5344CB8AC3E}">
        <p14:creationId xmlns:p14="http://schemas.microsoft.com/office/powerpoint/2010/main" val="279382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B1C1-2698-D891-44AB-0E45A81C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Live Data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55DD-18E0-EBD5-E5C6-27FC854D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87020"/>
            <a:r>
              <a:rPr lang="en-US" dirty="0">
                <a:latin typeface="Century Gothic"/>
                <a:cs typeface="Arial"/>
              </a:rPr>
              <a:t>Serves plots to monitor.sns.gov</a:t>
            </a:r>
          </a:p>
          <a:p>
            <a:pPr marL="287020" indent="-287020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Production instance used Apache HTTP Server, but initial work had been done in the test environment to move to Nginx and containerize Live Data Server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Migrated from Python 2.7 + Django 1.9 to Python 3.6 + Django 2.0</a:t>
            </a:r>
          </a:p>
          <a:p>
            <a:pPr lvl="1"/>
            <a:r>
              <a:rPr lang="en-US" dirty="0">
                <a:latin typeface="Century Gothic"/>
                <a:cs typeface="Arial"/>
              </a:rPr>
              <a:t>Story in the backlog to move to latest Python, Django and PostgreSQL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Tested new RHEL 9 production with </a:t>
            </a:r>
            <a:r>
              <a:rPr lang="en-US" err="1">
                <a:latin typeface="Century Gothic"/>
                <a:cs typeface="Arial"/>
              </a:rPr>
              <a:t>WebMon</a:t>
            </a:r>
            <a:r>
              <a:rPr lang="en-US" dirty="0">
                <a:latin typeface="Century Gothic"/>
                <a:cs typeface="Arial"/>
              </a:rPr>
              <a:t> test environment</a:t>
            </a:r>
          </a:p>
          <a:p>
            <a:pPr marL="287020" indent="-287020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Purged old data to shrink PostgreSQL DB from 1.4 TB to 550 GB</a:t>
            </a:r>
          </a:p>
        </p:txBody>
      </p:sp>
    </p:spTree>
    <p:extLst>
      <p:ext uri="{BB962C8B-B14F-4D97-AF65-F5344CB8AC3E}">
        <p14:creationId xmlns:p14="http://schemas.microsoft.com/office/powerpoint/2010/main" val="161036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A9B8-7C3A-E509-28AE-4C5D120E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Migration from ActiveMQ Classic to ActiveMQ Artemis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3432-5B83-C850-86B0-8DBC4414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87020"/>
            <a:r>
              <a:rPr lang="en-US" dirty="0">
                <a:latin typeface="Century Gothic"/>
                <a:cs typeface="Arial"/>
              </a:rPr>
              <a:t>Main difference was message addressing and routing</a:t>
            </a:r>
          </a:p>
          <a:p>
            <a:pPr marL="287020" indent="-287020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Classic has queues (point-to-point) and topics (publish-subscribe)</a:t>
            </a:r>
          </a:p>
          <a:p>
            <a:pPr marL="287020" indent="-287020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Artemis only has queues and uses addresses to achieve different routing mechanisms.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Multicast routing: all subscribers to the address get their own queue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Anycast routing: only one queue for the address that all consumers subscribe to</a:t>
            </a:r>
          </a:p>
          <a:p>
            <a:pPr marL="287020" indent="-287020">
              <a:buClr>
                <a:srgbClr val="000000"/>
              </a:buClr>
            </a:pPr>
            <a:r>
              <a:rPr lang="en-US" sz="2000" dirty="0">
                <a:latin typeface="Century Gothic"/>
                <a:cs typeface="Arial"/>
                <a:hlinkClick r:id="rId2"/>
              </a:rPr>
              <a:t>https://activemq.apache.org/components/artemis/migration-documentation/</a:t>
            </a:r>
            <a:endParaRPr lang="en-US" sz="2000">
              <a:cs typeface="Arial"/>
            </a:endParaRPr>
          </a:p>
          <a:p>
            <a:pPr marL="287020" indent="-287020">
              <a:buClr>
                <a:srgbClr val="000000"/>
              </a:buClr>
            </a:pP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501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9B4E-AF7A-916F-7FFE-634E40D5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C730-12AA-FC2E-3954-A2086B3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6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865838"/>
            <a:ext cx="11430000" cy="4047778"/>
          </a:xfrm>
        </p:spPr>
        <p:txBody>
          <a:bodyPr/>
          <a:lstStyle/>
          <a:p>
            <a:endParaRPr lang="en-US" dirty="0"/>
          </a:p>
          <a:p>
            <a:pPr marL="515620" indent="-457200"/>
            <a:r>
              <a:rPr lang="en-US" sz="2400" dirty="0">
                <a:latin typeface="+mn-lt"/>
              </a:rPr>
              <a:t>Originally, “translation” to Nexus files was done after a run completed and took a lot of time</a:t>
            </a:r>
          </a:p>
          <a:p>
            <a:pPr marL="515620" indent="-457200"/>
            <a:r>
              <a:rPr lang="en-US" sz="2400" dirty="0">
                <a:latin typeface="+mn-lt"/>
              </a:rPr>
              <a:t>Around 2012, the ADARA project changed everything to event streaming</a:t>
            </a:r>
          </a:p>
          <a:p>
            <a:pPr marL="914400" lvl="1" indent="-457200"/>
            <a:r>
              <a:rPr lang="en-US" sz="2000" dirty="0"/>
              <a:t>“Translation” now starts at the beginning of the run</a:t>
            </a:r>
          </a:p>
          <a:p>
            <a:pPr marL="515620" indent="-457200"/>
            <a:r>
              <a:rPr lang="en-US" sz="2400" dirty="0">
                <a:latin typeface="+mn-lt"/>
              </a:rPr>
              <a:t>As part of that effort, the automated reduction workflow was created</a:t>
            </a:r>
          </a:p>
          <a:p>
            <a:pPr marL="914400" lvl="1" indent="-457200"/>
            <a:r>
              <a:rPr lang="en-US" sz="1800" dirty="0">
                <a:cs typeface="Arial"/>
              </a:rPr>
              <a:t>The web monitor was initially a diagnostics tool for developers but quickly became popular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C30437-A0FA-1E74-A0EB-2C1B99B0A4DA}"/>
              </a:ext>
            </a:extLst>
          </p:cNvPr>
          <p:cNvGrpSpPr/>
          <p:nvPr/>
        </p:nvGrpSpPr>
        <p:grpSpPr>
          <a:xfrm>
            <a:off x="2840488" y="354516"/>
            <a:ext cx="8260204" cy="1882704"/>
            <a:chOff x="2840488" y="354516"/>
            <a:chExt cx="8260204" cy="1882704"/>
          </a:xfrm>
        </p:grpSpPr>
        <p:pic>
          <p:nvPicPr>
            <p:cNvPr id="5" name="Graphic 4" descr="Statistics">
              <a:extLst>
                <a:ext uri="{FF2B5EF4-FFF2-40B4-BE49-F238E27FC236}">
                  <a16:creationId xmlns:a16="http://schemas.microsoft.com/office/drawing/2014/main" id="{D1C3F47B-DADC-A423-77DA-68B47A8E2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20031" y="1265281"/>
              <a:ext cx="681532" cy="681532"/>
            </a:xfrm>
            <a:prstGeom prst="rect">
              <a:avLst/>
            </a:prstGeom>
          </p:spPr>
        </p:pic>
        <p:pic>
          <p:nvPicPr>
            <p:cNvPr id="6" name="Graphic 5" descr="Database">
              <a:extLst>
                <a:ext uri="{FF2B5EF4-FFF2-40B4-BE49-F238E27FC236}">
                  <a16:creationId xmlns:a16="http://schemas.microsoft.com/office/drawing/2014/main" id="{05187E46-D4D8-E544-6DCF-2838B56B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66978" y="908932"/>
              <a:ext cx="586435" cy="586435"/>
            </a:xfrm>
            <a:prstGeom prst="rect">
              <a:avLst/>
            </a:prstGeom>
          </p:spPr>
        </p:pic>
        <p:pic>
          <p:nvPicPr>
            <p:cNvPr id="7" name="Graphic 6" descr="Open folder">
              <a:extLst>
                <a:ext uri="{FF2B5EF4-FFF2-40B4-BE49-F238E27FC236}">
                  <a16:creationId xmlns:a16="http://schemas.microsoft.com/office/drawing/2014/main" id="{6D837DDA-992B-7C47-8DCC-FDA46979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59050" y="354516"/>
              <a:ext cx="505968" cy="505968"/>
            </a:xfrm>
            <a:prstGeom prst="rect">
              <a:avLst/>
            </a:prstGeom>
          </p:spPr>
        </p:pic>
        <p:pic>
          <p:nvPicPr>
            <p:cNvPr id="8" name="Graphic 7" descr="Gears">
              <a:extLst>
                <a:ext uri="{FF2B5EF4-FFF2-40B4-BE49-F238E27FC236}">
                  <a16:creationId xmlns:a16="http://schemas.microsoft.com/office/drawing/2014/main" id="{49954856-DA1A-B36D-2DEB-8C947079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59050" y="1317671"/>
              <a:ext cx="586435" cy="58643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F1FA65-D22D-31AD-185E-5663503969DF}"/>
                </a:ext>
              </a:extLst>
            </p:cNvPr>
            <p:cNvSpPr txBox="1"/>
            <p:nvPr/>
          </p:nvSpPr>
          <p:spPr>
            <a:xfrm>
              <a:off x="2840488" y="1059033"/>
              <a:ext cx="1148071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Event data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039AE3-EEF5-7D30-142A-C7CEE6F02814}"/>
                </a:ext>
              </a:extLst>
            </p:cNvPr>
            <p:cNvCxnSpPr/>
            <p:nvPr/>
          </p:nvCxnSpPr>
          <p:spPr>
            <a:xfrm>
              <a:off x="4060194" y="1202149"/>
              <a:ext cx="83514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DDEB3F-13A9-1AC3-2BA9-0988FFFF4C72}"/>
                </a:ext>
              </a:extLst>
            </p:cNvPr>
            <p:cNvSpPr txBox="1"/>
            <p:nvPr/>
          </p:nvSpPr>
          <p:spPr>
            <a:xfrm>
              <a:off x="4630856" y="1466682"/>
              <a:ext cx="1258678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”translation”</a:t>
              </a:r>
            </a:p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to Nexus file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5D39F3-0C46-514C-0653-4B3B77223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4895" y="607500"/>
              <a:ext cx="1506023" cy="43161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6AD9AF-6CB9-DF99-7EB0-580C40C305A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5816758" y="1276801"/>
              <a:ext cx="1542292" cy="33408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39651C-6019-FAD2-220E-CB9CFE551D54}"/>
                </a:ext>
              </a:extLst>
            </p:cNvPr>
            <p:cNvSpPr txBox="1"/>
            <p:nvPr/>
          </p:nvSpPr>
          <p:spPr>
            <a:xfrm>
              <a:off x="7945485" y="455212"/>
              <a:ext cx="117532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Cataloging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2D12F2-044D-DA87-E1A1-68D3E17C1EE4}"/>
                </a:ext>
              </a:extLst>
            </p:cNvPr>
            <p:cNvSpPr txBox="1"/>
            <p:nvPr/>
          </p:nvSpPr>
          <p:spPr>
            <a:xfrm>
              <a:off x="7210918" y="1909557"/>
              <a:ext cx="149592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Auto reduction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9CAAC89-EF34-617B-98C0-FA7EB43BF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196" y="1610888"/>
              <a:ext cx="1589835" cy="183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576875-4131-AC10-D07E-2B3C4A158E3B}"/>
                </a:ext>
              </a:extLst>
            </p:cNvPr>
            <p:cNvSpPr/>
            <p:nvPr/>
          </p:nvSpPr>
          <p:spPr>
            <a:xfrm>
              <a:off x="9076035" y="1929443"/>
              <a:ext cx="20246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hlinkClick r:id="rId10"/>
                </a:rPr>
                <a:t>https://monitor.sns.gov/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98330" y="1325703"/>
            <a:ext cx="2111477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cxnSpLocks/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7017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  <a:cs typeface="Arial"/>
              </a:rPr>
              <a:t>Runs script that can be changed by instrument scientist</a:t>
            </a:r>
            <a:endParaRPr lang="en-US" sz="110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0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98330" y="1325703"/>
            <a:ext cx="2111477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monitor.sns.gov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98330" y="1325703"/>
            <a:ext cx="2111477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29400" y="4495800"/>
            <a:ext cx="2438400" cy="3048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7000" y="5029201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3886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6743700" y="2484298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4" idx="1"/>
          </p:cNvCxnSpPr>
          <p:nvPr/>
        </p:nvCxnSpPr>
        <p:spPr>
          <a:xfrm>
            <a:off x="4267200" y="4305300"/>
            <a:ext cx="1676400" cy="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4" idx="1"/>
          </p:cNvCxnSpPr>
          <p:nvPr/>
        </p:nvCxnSpPr>
        <p:spPr>
          <a:xfrm flipV="1">
            <a:off x="4267200" y="4305300"/>
            <a:ext cx="1676400" cy="1004016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400" y="403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44" name="TextBox 43"/>
          <p:cNvSpPr txBox="1"/>
          <p:nvPr/>
        </p:nvSpPr>
        <p:spPr>
          <a:xfrm rot="19551951">
            <a:off x="4564088" y="4983456"/>
            <a:ext cx="842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5600" y="3048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0" name="Straight Arrow Connector 49"/>
          <p:cNvCxnSpPr>
            <a:stCxn id="14" idx="3"/>
            <a:endCxn id="16" idx="1"/>
          </p:cNvCxnSpPr>
          <p:nvPr/>
        </p:nvCxnSpPr>
        <p:spPr>
          <a:xfrm>
            <a:off x="7543800" y="4305300"/>
            <a:ext cx="1524000" cy="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51" name="Straight Arrow Connector 30"/>
          <p:cNvCxnSpPr/>
          <p:nvPr/>
        </p:nvCxnSpPr>
        <p:spPr>
          <a:xfrm rot="10800000">
            <a:off x="4267200" y="4419600"/>
            <a:ext cx="2438400" cy="3810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monitor.sns.gov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25018">
            <a:off x="4568121" y="3407363"/>
            <a:ext cx="835046" cy="2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58" name="Straight Arrow Connector 57"/>
          <p:cNvCxnSpPr>
            <a:stCxn id="8" idx="3"/>
            <a:endCxn id="14" idx="1"/>
          </p:cNvCxnSpPr>
          <p:nvPr/>
        </p:nvCxnSpPr>
        <p:spPr>
          <a:xfrm>
            <a:off x="4267200" y="3162300"/>
            <a:ext cx="1676400" cy="114300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5D8385-42E9-EC43-9748-F3AC6805812D}"/>
              </a:ext>
            </a:extLst>
          </p:cNvPr>
          <p:cNvSpPr txBox="1"/>
          <p:nvPr/>
        </p:nvSpPr>
        <p:spPr>
          <a:xfrm>
            <a:off x="420852" y="4519754"/>
            <a:ext cx="1843663" cy="397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  <a:cs typeface="Arial"/>
              </a:rPr>
              <a:t>Owned by DAS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  <a:cs typeface="Arial"/>
              </a:rPr>
              <a:t>Local to instrument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45C2F21-0122-F640-886A-FD98E7F7741E}"/>
              </a:ext>
            </a:extLst>
          </p:cNvPr>
          <p:cNvSpPr/>
          <p:nvPr/>
        </p:nvSpPr>
        <p:spPr>
          <a:xfrm>
            <a:off x="2400992" y="3829380"/>
            <a:ext cx="222684" cy="183482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C26B-6716-F765-073E-62FF96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monitor – monitor.sns.gov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5DF33-7478-552E-EE81-20508D01F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87020"/>
            <a:r>
              <a:rPr lang="en-US" dirty="0">
                <a:latin typeface="Century Gothic"/>
                <a:cs typeface="Arial"/>
              </a:rPr>
              <a:t>User-facing part of </a:t>
            </a:r>
            <a:r>
              <a:rPr lang="en-US" err="1">
                <a:latin typeface="Century Gothic"/>
                <a:cs typeface="Arial"/>
              </a:rPr>
              <a:t>WebMon</a:t>
            </a:r>
            <a:endParaRPr lang="en-US">
              <a:latin typeface="Century Gothic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74ED0-818E-696C-E8E5-10F60FC1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" r="4121"/>
          <a:stretch/>
        </p:blipFill>
        <p:spPr>
          <a:xfrm>
            <a:off x="478972" y="2185848"/>
            <a:ext cx="3944982" cy="3956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1FC45C-EAE5-3C11-FE69-52B8F2216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984" y="2018868"/>
            <a:ext cx="3943760" cy="4296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16D6DC-FFEF-A5A7-129A-EFBE985AA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99" y="2304533"/>
            <a:ext cx="3927317" cy="37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753D-23B5-CBC4-390A-CDDB602F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77081"/>
          </a:xfrm>
        </p:spPr>
        <p:txBody>
          <a:bodyPr/>
          <a:lstStyle/>
          <a:p>
            <a:r>
              <a:rPr lang="en-US" sz="3500" dirty="0">
                <a:latin typeface="Century Gothic"/>
              </a:rPr>
              <a:t>Web monitor – monitor.sns.gov</a:t>
            </a:r>
            <a:endParaRPr lang="en-US" dirty="0">
              <a:latin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DA286-7E22-932D-4D13-DC9CAE5B9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5" y="829957"/>
            <a:ext cx="5507832" cy="821190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Rerun cataloging and reduction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B3329-B0EA-2CD2-6A63-7F269044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493" y="829957"/>
            <a:ext cx="5504688" cy="821190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Configure </a:t>
            </a:r>
            <a:r>
              <a:rPr lang="en-US" dirty="0" err="1">
                <a:latin typeface="Century Gothic"/>
              </a:rPr>
              <a:t>autoreduction</a:t>
            </a:r>
            <a:r>
              <a:rPr lang="en-US" dirty="0">
                <a:latin typeface="Century Gothic"/>
              </a:rPr>
              <a:t> (IS only)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0CBD3-331B-FB00-FECB-A5C00E32B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7" y="1991591"/>
            <a:ext cx="4212490" cy="4035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731ED-6DA7-C929-955E-7337DFD5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48" y="1827068"/>
            <a:ext cx="3444464" cy="47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8ED0-A146-A890-2955-3EB0DF01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4319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entury Gothic"/>
              </a:rPr>
              <a:t>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A2B39-D091-D31F-C92D-9AF987346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ActiveMQ Classic message broker</a:t>
            </a:r>
          </a:p>
          <a:p>
            <a:r>
              <a:rPr lang="en-US">
                <a:latin typeface="Century Gothic"/>
              </a:rPr>
              <a:t>Python clients using the STOMP messaging protocol</a:t>
            </a:r>
          </a:p>
          <a:p>
            <a:pPr marL="687070" lvl="1"/>
            <a:r>
              <a:rPr lang="en-US" dirty="0"/>
              <a:t>Workflow manager</a:t>
            </a:r>
          </a:p>
          <a:p>
            <a:pPr marL="687070" lvl="1"/>
            <a:r>
              <a:rPr lang="en-US" dirty="0">
                <a:cs typeface="Arial"/>
              </a:rPr>
              <a:t>Dasmon listener</a:t>
            </a:r>
          </a:p>
          <a:p>
            <a:pPr marL="687070" lvl="1"/>
            <a:r>
              <a:rPr lang="en-US" dirty="0" err="1"/>
              <a:t>Autoreducer</a:t>
            </a:r>
            <a:endParaRPr lang="en-US" dirty="0"/>
          </a:p>
          <a:p>
            <a:r>
              <a:rPr lang="en-US" dirty="0"/>
              <a:t>2 Django apps</a:t>
            </a:r>
          </a:p>
          <a:p>
            <a:pPr marL="687070" lvl="1"/>
            <a:r>
              <a:rPr lang="en-US" dirty="0"/>
              <a:t>Web monitor (monitor.sns.gov)</a:t>
            </a:r>
          </a:p>
          <a:p>
            <a:pPr marL="687070" lvl="1"/>
            <a:r>
              <a:rPr lang="en-US" dirty="0"/>
              <a:t>Live Data Server (livedata.sns.gov)</a:t>
            </a:r>
          </a:p>
          <a:p>
            <a:r>
              <a:rPr lang="en-US" dirty="0"/>
              <a:t>2 PostgreSQL databases </a:t>
            </a:r>
            <a:r>
              <a:rPr lang="en-US" sz="2000" dirty="0"/>
              <a:t>(workflowdb2.sns.gov and livedata.sns.gov)</a:t>
            </a:r>
          </a:p>
        </p:txBody>
      </p:sp>
    </p:spTree>
    <p:extLst>
      <p:ext uri="{BB962C8B-B14F-4D97-AF65-F5344CB8AC3E}">
        <p14:creationId xmlns:p14="http://schemas.microsoft.com/office/powerpoint/2010/main" val="365351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C7D0-4323-8731-9C5F-AFB6014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Autoreducers</a:t>
            </a:r>
            <a:r>
              <a:rPr lang="en-US" dirty="0"/>
              <a:t> / post-processing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D275-1DE1-CECC-E368-A18CF262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indent="-287020"/>
            <a:r>
              <a:rPr lang="en-US" dirty="0">
                <a:latin typeface="Century Gothic"/>
                <a:cs typeface="Arial"/>
              </a:rPr>
              <a:t>Repo: </a:t>
            </a:r>
            <a:r>
              <a:rPr lang="en-US" dirty="0">
                <a:latin typeface="Century Gothic"/>
                <a:cs typeface="Arial"/>
                <a:hlinkClick r:id="rId2"/>
              </a:rPr>
              <a:t>https://github.com/neutrons/post_processing_agent</a:t>
            </a:r>
            <a:endParaRPr lang="en-US">
              <a:latin typeface="Century Gothic"/>
              <a:cs typeface="Arial"/>
            </a:endParaRP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Postprocessing tasks it handles:</a:t>
            </a:r>
          </a:p>
          <a:p>
            <a:pPr lvl="1"/>
            <a:r>
              <a:rPr lang="en-US" dirty="0">
                <a:latin typeface="Century Gothic"/>
                <a:cs typeface="Arial"/>
              </a:rPr>
              <a:t>Cataloging of raw data in </a:t>
            </a:r>
            <a:r>
              <a:rPr lang="en-US" err="1">
                <a:latin typeface="Century Gothic"/>
                <a:cs typeface="Arial"/>
              </a:rPr>
              <a:t>ONCat</a:t>
            </a:r>
            <a:r>
              <a:rPr lang="en-US" dirty="0">
                <a:latin typeface="Century Gothic"/>
                <a:cs typeface="Arial"/>
              </a:rPr>
              <a:t> (https://oncat.ornl.gov/)</a:t>
            </a:r>
          </a:p>
          <a:p>
            <a:pPr marL="1029970" lvl="2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Users can download their data from </a:t>
            </a:r>
            <a:r>
              <a:rPr lang="en-US" err="1">
                <a:latin typeface="Century Gothic"/>
                <a:cs typeface="Arial"/>
              </a:rPr>
              <a:t>ONCat</a:t>
            </a:r>
            <a:endParaRPr lang="en-US">
              <a:latin typeface="Century Gothic"/>
            </a:endParaRPr>
          </a:p>
          <a:p>
            <a:pPr lvl="1"/>
            <a:r>
              <a:rPr lang="en-US" b="1" err="1">
                <a:latin typeface="Century Gothic"/>
                <a:cs typeface="Arial"/>
              </a:rPr>
              <a:t>Autoreduction</a:t>
            </a:r>
            <a:endParaRPr lang="en-US" b="1">
              <a:latin typeface="Century Gothic"/>
              <a:cs typeface="Arial"/>
            </a:endParaRPr>
          </a:p>
          <a:p>
            <a:pPr marL="1029970" lvl="2">
              <a:buClr>
                <a:srgbClr val="000000"/>
              </a:buClr>
            </a:pPr>
            <a:r>
              <a:rPr lang="en-US" b="1" dirty="0">
                <a:latin typeface="Century Gothic"/>
                <a:cs typeface="Arial"/>
              </a:rPr>
              <a:t>Runs instrument-specific data reduction script</a:t>
            </a:r>
            <a:endParaRPr lang="en-US" b="1" dirty="0">
              <a:latin typeface="Century Gothic"/>
            </a:endParaRPr>
          </a:p>
          <a:p>
            <a:pPr marL="1029970" lvl="2">
              <a:buClr>
                <a:srgbClr val="000000"/>
              </a:buClr>
            </a:pPr>
            <a:r>
              <a:rPr lang="en-US" b="1" dirty="0">
                <a:latin typeface="Century Gothic"/>
                <a:cs typeface="Arial"/>
              </a:rPr>
              <a:t>Publishes plots to Live Data Server</a:t>
            </a:r>
          </a:p>
          <a:p>
            <a:pPr lvl="1"/>
            <a:r>
              <a:rPr lang="en-US" dirty="0">
                <a:latin typeface="Century Gothic"/>
                <a:cs typeface="Arial"/>
              </a:rPr>
              <a:t>Cataloging of reduced data in </a:t>
            </a:r>
            <a:r>
              <a:rPr lang="en-US" err="1">
                <a:latin typeface="Century Gothic"/>
                <a:cs typeface="Arial"/>
              </a:rPr>
              <a:t>ONCat</a:t>
            </a:r>
            <a:endParaRPr lang="en-US">
              <a:latin typeface="Century Gothic"/>
              <a:cs typeface="Arial"/>
            </a:endParaRPr>
          </a:p>
          <a:p>
            <a:pPr lvl="1"/>
            <a:r>
              <a:rPr lang="en-US" dirty="0">
                <a:latin typeface="Century Gothic"/>
                <a:cs typeface="Arial"/>
              </a:rPr>
              <a:t>Adjusting parameters in the </a:t>
            </a:r>
            <a:r>
              <a:rPr lang="en-US" err="1">
                <a:latin typeface="Century Gothic"/>
                <a:cs typeface="Arial"/>
              </a:rPr>
              <a:t>autoreduction</a:t>
            </a:r>
            <a:r>
              <a:rPr lang="en-US" dirty="0">
                <a:latin typeface="Century Gothic"/>
                <a:cs typeface="Arial"/>
              </a:rPr>
              <a:t> scripts (available to instrument scientists)</a:t>
            </a:r>
          </a:p>
          <a:p>
            <a:pPr marL="287020" indent="-287020"/>
            <a:r>
              <a:rPr lang="en-US" dirty="0">
                <a:latin typeface="Century Gothic"/>
                <a:cs typeface="Arial"/>
              </a:rPr>
              <a:t>4 instances running on </a:t>
            </a:r>
            <a:r>
              <a:rPr lang="en-US" err="1">
                <a:latin typeface="Century Gothic"/>
                <a:cs typeface="Arial"/>
              </a:rPr>
              <a:t>autoreducer</a:t>
            </a:r>
            <a:r>
              <a:rPr lang="en-US" dirty="0">
                <a:latin typeface="Century Gothic"/>
                <a:cs typeface="Arial"/>
              </a:rPr>
              <a:t>[1-4].sns.gov</a:t>
            </a:r>
          </a:p>
          <a:p>
            <a:pPr lvl="1"/>
            <a:endParaRPr lang="en-US" dirty="0"/>
          </a:p>
          <a:p>
            <a:pPr marL="287020" indent="-2870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8961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-Presentation-16x9-Template" id="{C61E4106-158A-48CC-9081-10EAD2FBB504}" vid="{48B9D095-283C-463B-844B-C66608FFC7E2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723</Words>
  <Application>Microsoft Office PowerPoint</Application>
  <PresentationFormat>Widescreen</PresentationFormat>
  <Paragraphs>134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ORNL</vt:lpstr>
      <vt:lpstr>WebMon – overview and recent work</vt:lpstr>
      <vt:lpstr>Background</vt:lpstr>
      <vt:lpstr>Post-Processing Architecture</vt:lpstr>
      <vt:lpstr>Post-Processing Architecture</vt:lpstr>
      <vt:lpstr>Post-Processing Architecture</vt:lpstr>
      <vt:lpstr>Web monitor – monitor.sns.gov</vt:lpstr>
      <vt:lpstr>Web monitor – monitor.sns.gov</vt:lpstr>
      <vt:lpstr>Technologies</vt:lpstr>
      <vt:lpstr>Autoreducers / post-processing agent</vt:lpstr>
      <vt:lpstr>Testing strategy</vt:lpstr>
      <vt:lpstr>RHEL 7 – RHEL 9 upgrade</vt:lpstr>
      <vt:lpstr>Porting Post-Processing Agent</vt:lpstr>
      <vt:lpstr>Porting Live Data Server</vt:lpstr>
      <vt:lpstr>Migration from ActiveMQ Classic to ActiveMQ Artemis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Hardin Jr, Mike</dc:creator>
  <cp:keywords/>
  <dc:description/>
  <cp:lastModifiedBy>Backman, Marie</cp:lastModifiedBy>
  <cp:revision>268</cp:revision>
  <dcterms:created xsi:type="dcterms:W3CDTF">2020-08-10T19:09:51Z</dcterms:created>
  <dcterms:modified xsi:type="dcterms:W3CDTF">2024-06-05T18:45:21Z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