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94" r:id="rId6"/>
    <p:sldId id="296" r:id="rId7"/>
    <p:sldId id="297" r:id="rId8"/>
    <p:sldId id="300" r:id="rId9"/>
    <p:sldId id="298" r:id="rId10"/>
    <p:sldId id="304" r:id="rId11"/>
    <p:sldId id="303" r:id="rId12"/>
    <p:sldId id="301" r:id="rId13"/>
    <p:sldId id="299" r:id="rId14"/>
    <p:sldId id="275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1136" y="176"/>
      </p:cViewPr>
      <p:guideLst>
        <p:guide orient="horz" pos="504"/>
        <p:guide pos="2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6/18/20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0F866-E43C-408E-A637-F1A094D0DED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8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67" y="177801"/>
            <a:ext cx="10972800" cy="48013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5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neutrons/data_workflow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10503723" cy="535531"/>
          </a:xfrm>
        </p:spPr>
        <p:txBody>
          <a:bodyPr/>
          <a:lstStyle/>
          <a:p>
            <a:r>
              <a:rPr lang="en-US" dirty="0"/>
              <a:t>Workflow manager: installation and maintenance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Mathieu Doucet</a:t>
            </a:r>
          </a:p>
          <a:p>
            <a:r>
              <a:rPr lang="en-US" dirty="0"/>
              <a:t>Oak Ridge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6D3B-B426-874D-AADE-8B26D743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How does it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D129F-2C9C-DA4A-891D-3647045B3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It doesn’t really break</a:t>
            </a:r>
          </a:p>
          <a:p>
            <a:r>
              <a:rPr lang="en-US" sz="1800" dirty="0"/>
              <a:t>You might want to restart it after restarting the AMQ brokers as a safety measure</a:t>
            </a:r>
          </a:p>
          <a:p>
            <a:r>
              <a:rPr lang="en-US" sz="1800" dirty="0"/>
              <a:t>The workflow and dasmon_listener status are on the web monitor</a:t>
            </a:r>
          </a:p>
          <a:p>
            <a:r>
              <a:rPr lang="en-US" sz="1800" dirty="0"/>
              <a:t>The main problem is that the way the service was set up is not optimal and dead processes can be left behind after a restart.</a:t>
            </a:r>
          </a:p>
        </p:txBody>
      </p:sp>
    </p:spTree>
    <p:extLst>
      <p:ext uri="{BB962C8B-B14F-4D97-AF65-F5344CB8AC3E}">
        <p14:creationId xmlns:p14="http://schemas.microsoft.com/office/powerpoint/2010/main" val="338268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3945320" y="4329738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Workflow Manager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980785" y="4158696"/>
            <a:ext cx="1605348" cy="6394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data cataloging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991460" y="2547444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autoreduce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991460" y="894271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NX cataloging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54630" y="1658159"/>
            <a:ext cx="1629831" cy="575489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17830" y="2776116"/>
            <a:ext cx="807720" cy="631627"/>
            <a:chOff x="2362200" y="4123253"/>
            <a:chExt cx="807720" cy="631627"/>
          </a:xfrm>
        </p:grpSpPr>
        <p:grpSp>
          <p:nvGrpSpPr>
            <p:cNvPr id="16" name="Group 15"/>
            <p:cNvGrpSpPr/>
            <p:nvPr/>
          </p:nvGrpSpPr>
          <p:grpSpPr>
            <a:xfrm>
              <a:off x="2362200" y="4137660"/>
              <a:ext cx="807720" cy="617220"/>
              <a:chOff x="4000500" y="1920240"/>
              <a:chExt cx="807720" cy="617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000500" y="225552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000500" y="218313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00500" y="211836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000500" y="204978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000500" y="198120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000500" y="192024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498999" y="4123253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PFS</a:t>
              </a:r>
            </a:p>
          </p:txBody>
        </p:sp>
      </p:grpSp>
      <p:cxnSp>
        <p:nvCxnSpPr>
          <p:cNvPr id="20" name="Straight Arrow Connector 19"/>
          <p:cNvCxnSpPr>
            <a:stCxn id="8" idx="2"/>
            <a:endCxn id="17" idx="0"/>
          </p:cNvCxnSpPr>
          <p:nvPr/>
        </p:nvCxnSpPr>
        <p:spPr>
          <a:xfrm flipH="1">
            <a:off x="2121691" y="2233647"/>
            <a:ext cx="547855" cy="542468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943735" y="855866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Cataloging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940292" y="2411547"/>
            <a:ext cx="1533877" cy="62888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ONCat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web service</a:t>
            </a:r>
          </a:p>
        </p:txBody>
      </p:sp>
      <p:cxnSp>
        <p:nvCxnSpPr>
          <p:cNvPr id="25" name="Straight Arrow Connector 24"/>
          <p:cNvCxnSpPr>
            <a:cxnSpLocks/>
            <a:stCxn id="46" idx="3"/>
            <a:endCxn id="23" idx="1"/>
          </p:cNvCxnSpPr>
          <p:nvPr/>
        </p:nvCxnSpPr>
        <p:spPr>
          <a:xfrm>
            <a:off x="7324960" y="1143025"/>
            <a:ext cx="1615332" cy="1582966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5" idx="2"/>
            <a:endCxn id="23" idx="1"/>
          </p:cNvCxnSpPr>
          <p:nvPr/>
        </p:nvCxnSpPr>
        <p:spPr>
          <a:xfrm flipV="1">
            <a:off x="6746409" y="2725991"/>
            <a:ext cx="2193883" cy="2035465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86821" y="2120056"/>
            <a:ext cx="118823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service API</a:t>
            </a:r>
          </a:p>
        </p:txBody>
      </p:sp>
      <p:cxnSp>
        <p:nvCxnSpPr>
          <p:cNvPr id="33" name="Straight Arrow Connector 32"/>
          <p:cNvCxnSpPr>
            <a:stCxn id="8" idx="3"/>
            <a:endCxn id="34" idx="1"/>
          </p:cNvCxnSpPr>
          <p:nvPr/>
        </p:nvCxnSpPr>
        <p:spPr>
          <a:xfrm flipV="1">
            <a:off x="3484461" y="1943797"/>
            <a:ext cx="422455" cy="2106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1"/>
          </p:cNvCxnSpPr>
          <p:nvPr/>
        </p:nvCxnSpPr>
        <p:spPr>
          <a:xfrm flipV="1">
            <a:off x="5059065" y="1104620"/>
            <a:ext cx="884670" cy="881795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74" idx="1"/>
          </p:cNvCxnSpPr>
          <p:nvPr/>
        </p:nvCxnSpPr>
        <p:spPr>
          <a:xfrm>
            <a:off x="5059066" y="1986415"/>
            <a:ext cx="883315" cy="751297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5942380" y="2488958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Auto-reduce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943735" y="4122049"/>
            <a:ext cx="1605348" cy="6394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data cataloging</a:t>
            </a:r>
          </a:p>
        </p:txBody>
      </p:sp>
      <p:cxnSp>
        <p:nvCxnSpPr>
          <p:cNvPr id="78" name="Straight Arrow Connector 77"/>
          <p:cNvCxnSpPr>
            <a:cxnSpLocks/>
            <a:endCxn id="75" idx="1"/>
          </p:cNvCxnSpPr>
          <p:nvPr/>
        </p:nvCxnSpPr>
        <p:spPr>
          <a:xfrm>
            <a:off x="5059065" y="1986414"/>
            <a:ext cx="884670" cy="2455339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6"/>
          <p:cNvSpPr txBox="1">
            <a:spLocks/>
          </p:cNvSpPr>
          <p:nvPr/>
        </p:nvSpPr>
        <p:spPr bwMode="auto">
          <a:xfrm>
            <a:off x="419100" y="289191"/>
            <a:ext cx="8915855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  <a:latin typeface="+mn-lt"/>
              </a:rPr>
              <a:t>ActiveMQ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Communication Flow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906915" y="1658159"/>
            <a:ext cx="1165990" cy="571277"/>
          </a:xfrm>
          <a:prstGeom prst="roundRect">
            <a:avLst>
              <a:gd name="adj" fmla="val 10119"/>
            </a:avLst>
          </a:prstGeom>
          <a:solidFill>
            <a:srgbClr val="84B64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ActiveMQ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broker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908270" y="4289362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Workflow Manager</a:t>
            </a:r>
          </a:p>
        </p:txBody>
      </p:sp>
      <p:cxnSp>
        <p:nvCxnSpPr>
          <p:cNvPr id="53" name="Straight Arrow Connector 52"/>
          <p:cNvCxnSpPr>
            <a:endCxn id="52" idx="0"/>
          </p:cNvCxnSpPr>
          <p:nvPr/>
        </p:nvCxnSpPr>
        <p:spPr>
          <a:xfrm flipH="1">
            <a:off x="4575021" y="2250581"/>
            <a:ext cx="11605" cy="203878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2840294" y="5225701"/>
            <a:ext cx="877501" cy="617220"/>
            <a:chOff x="2332513" y="4137660"/>
            <a:chExt cx="877501" cy="617220"/>
          </a:xfrm>
        </p:grpSpPr>
        <p:grpSp>
          <p:nvGrpSpPr>
            <p:cNvPr id="57" name="Group 56"/>
            <p:cNvGrpSpPr/>
            <p:nvPr/>
          </p:nvGrpSpPr>
          <p:grpSpPr>
            <a:xfrm>
              <a:off x="2362200" y="4137660"/>
              <a:ext cx="807720" cy="617220"/>
              <a:chOff x="4000500" y="1920240"/>
              <a:chExt cx="807720" cy="61722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000500" y="225552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000500" y="218313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000500" y="211836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000500" y="204978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000500" y="198120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000500" y="192024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332513" y="4161658"/>
              <a:ext cx="8775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Reporting DB</a:t>
              </a:r>
            </a:p>
          </p:txBody>
        </p:sp>
      </p:grpSp>
      <p:cxnSp>
        <p:nvCxnSpPr>
          <p:cNvPr id="65" name="Straight Arrow Connector 64"/>
          <p:cNvCxnSpPr>
            <a:stCxn id="52" idx="1"/>
            <a:endCxn id="64" idx="0"/>
          </p:cNvCxnSpPr>
          <p:nvPr/>
        </p:nvCxnSpPr>
        <p:spPr>
          <a:xfrm flipH="1">
            <a:off x="3273841" y="4538116"/>
            <a:ext cx="634429" cy="687585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447526" y="3751904"/>
            <a:ext cx="23427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1F1F1F">
                    <a:lumMod val="75000"/>
                    <a:lumOff val="25000"/>
                  </a:srgbClr>
                </a:solidFill>
                <a:latin typeface="Calibri"/>
                <a:cs typeface="+mn-cs"/>
              </a:rPr>
              <a:t>WM makes sure that every run goes through the full processing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942381" y="1355131"/>
            <a:ext cx="2342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accent2"/>
                </a:solidFill>
                <a:latin typeface="Calibri"/>
                <a:cs typeface="+mn-cs"/>
              </a:rPr>
              <a:t>CATALOG.DATA_READY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CATALOG.STARTED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CATALOG.COMPLETE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822756" y="5286177"/>
            <a:ext cx="1420985" cy="76944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+mn-cs"/>
              </a:rPr>
              <a:t>Messaging legend:</a:t>
            </a:r>
          </a:p>
          <a:p>
            <a:pPr lvl="0"/>
            <a:endParaRPr lang="en-US" sz="1100" dirty="0">
              <a:solidFill>
                <a:schemeClr val="accent2"/>
              </a:solidFill>
              <a:latin typeface="Calibri"/>
              <a:cs typeface="+mn-cs"/>
            </a:endParaRPr>
          </a:p>
          <a:p>
            <a:pPr lvl="0"/>
            <a:r>
              <a:rPr lang="en-US" sz="1100" dirty="0">
                <a:solidFill>
                  <a:schemeClr val="accent2"/>
                </a:solidFill>
                <a:latin typeface="Calibri"/>
                <a:cs typeface="+mn-cs"/>
              </a:rPr>
              <a:t>Message received</a:t>
            </a:r>
          </a:p>
          <a:p>
            <a:pPr lvl="0"/>
            <a:r>
              <a:rPr lang="en-US" sz="1100" dirty="0">
                <a:solidFill>
                  <a:schemeClr val="accent1"/>
                </a:solidFill>
                <a:latin typeface="Calibri"/>
                <a:cs typeface="+mn-cs"/>
              </a:rPr>
              <a:t>Message sent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942381" y="3006546"/>
            <a:ext cx="2342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accent2"/>
                </a:solidFill>
                <a:latin typeface="Calibri"/>
                <a:cs typeface="+mn-cs"/>
              </a:rPr>
              <a:t>REDUCTION.DATA_READY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REDUCTION.STARTED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REDUCTION.COMPLETE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931705" y="4863118"/>
            <a:ext cx="2688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accent2"/>
                </a:solidFill>
                <a:latin typeface="Calibri"/>
                <a:cs typeface="+mn-cs"/>
              </a:rPr>
              <a:t>REDUCTION_CATALOG.DATA_READY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REDUCTION_CATALOG.STARTED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REDUCTION_CATALOG.COMPLETE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639550" y="2276851"/>
            <a:ext cx="2688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POSTPROCESS.DATA_READY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06915" y="4815027"/>
            <a:ext cx="2688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>
                <a:solidFill>
                  <a:schemeClr val="accent2"/>
                </a:solidFill>
                <a:latin typeface="Calibri"/>
                <a:cs typeface="+mn-cs"/>
              </a:rPr>
              <a:t>POSTPROCESS.DATA_READY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CATALOG.STARTED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CATALOG.COMPLETE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REDUCTION.STARTED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REDUCTION.COMPLETE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REDUCTION_CATALOG.STARTED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REDUCTION_CATALOG.COMPLETE</a:t>
            </a:r>
            <a:endParaRPr lang="en-US" sz="900" dirty="0">
              <a:solidFill>
                <a:schemeClr val="accent2"/>
              </a:solidFill>
              <a:latin typeface="Calibri"/>
              <a:cs typeface="+mn-cs"/>
            </a:endParaRPr>
          </a:p>
          <a:p>
            <a:pPr lvl="0"/>
            <a:r>
              <a:rPr lang="en-US" sz="900" dirty="0">
                <a:solidFill>
                  <a:schemeClr val="accent1"/>
                </a:solidFill>
                <a:latin typeface="Calibri"/>
                <a:cs typeface="+mn-cs"/>
              </a:rPr>
              <a:t>CATALOG.DATA_READY</a:t>
            </a:r>
          </a:p>
          <a:p>
            <a:pPr lvl="0"/>
            <a:r>
              <a:rPr lang="en-US" sz="900" dirty="0">
                <a:solidFill>
                  <a:schemeClr val="accent1"/>
                </a:solidFill>
                <a:latin typeface="Calibri"/>
                <a:cs typeface="+mn-cs"/>
              </a:rPr>
              <a:t>REDUCTION.DATA_READY</a:t>
            </a:r>
          </a:p>
          <a:p>
            <a:pPr lvl="0"/>
            <a:r>
              <a:rPr lang="en-US" sz="900" dirty="0">
                <a:solidFill>
                  <a:schemeClr val="accent1"/>
                </a:solidFill>
                <a:latin typeface="Calibri"/>
                <a:cs typeface="+mn-cs"/>
              </a:rPr>
              <a:t>REDUCTION_CATALOG.DATA_READY</a:t>
            </a:r>
          </a:p>
        </p:txBody>
      </p:sp>
    </p:spTree>
    <p:extLst>
      <p:ext uri="{BB962C8B-B14F-4D97-AF65-F5344CB8AC3E}">
        <p14:creationId xmlns:p14="http://schemas.microsoft.com/office/powerpoint/2010/main" val="41263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65"/>
    </mc:Choice>
    <mc:Fallback xmlns="">
      <p:transition xmlns:p14="http://schemas.microsoft.com/office/powerpoint/2010/main" spd="slow" advTm="556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E3D2-E021-4746-B54F-E32149D1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Plan for the next few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07FB-FAAA-1A46-BDD5-D39CA78B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40" y="1267716"/>
            <a:ext cx="11523520" cy="4195415"/>
          </a:xfrm>
        </p:spPr>
        <p:txBody>
          <a:bodyPr/>
          <a:lstStyle/>
          <a:p>
            <a:pPr marL="403225" lvl="1" indent="0">
              <a:buNone/>
            </a:pPr>
            <a:r>
              <a:rPr lang="en-US" sz="2000" dirty="0"/>
              <a:t>Test environment:</a:t>
            </a:r>
          </a:p>
          <a:p>
            <a:pPr marL="403225" lvl="1" indent="0">
              <a:buNone/>
            </a:pPr>
            <a:r>
              <a:rPr lang="en-US" sz="2000" dirty="0"/>
              <a:t>	</a:t>
            </a:r>
            <a:r>
              <a:rPr lang="en-US" sz="1600" dirty="0"/>
              <a:t>New RHEL8 machines are being set up so we can install them together</a:t>
            </a:r>
          </a:p>
          <a:p>
            <a:pPr marL="403225" lvl="1" indent="0">
              <a:buNone/>
            </a:pPr>
            <a:endParaRPr lang="en-US" sz="2000" dirty="0"/>
          </a:p>
          <a:p>
            <a:pPr marL="403225" lvl="1" indent="0">
              <a:buNone/>
            </a:pPr>
            <a:r>
              <a:rPr lang="en-US" sz="2000" dirty="0"/>
              <a:t>Topics to cover:</a:t>
            </a:r>
            <a:endParaRPr lang="en-US" sz="1600" dirty="0"/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General overview 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Workflow manager and DASMON listener – Installation &amp; maintenance [this presentation]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Web monitor – Installation and maintenance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 err="1"/>
              <a:t>Autoreduction</a:t>
            </a:r>
            <a:r>
              <a:rPr lang="en-US" sz="1600" dirty="0"/>
              <a:t> service – Installation and maintenance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 err="1"/>
              <a:t>Autoreduction</a:t>
            </a:r>
            <a:r>
              <a:rPr lang="en-US" sz="1600" dirty="0"/>
              <a:t> setup through </a:t>
            </a:r>
            <a:r>
              <a:rPr lang="en-US" sz="1600" dirty="0" err="1"/>
              <a:t>webmon</a:t>
            </a:r>
            <a:r>
              <a:rPr lang="en-US" sz="1600" dirty="0"/>
              <a:t> – how-to and future vision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The IHC call – when things go wrong &amp; recovery strategies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Vision for the future – what I would do differently</a:t>
            </a:r>
          </a:p>
          <a:p>
            <a:pPr marL="860425" lvl="1" indent="-457200">
              <a:buFont typeface="+mj-lt"/>
              <a:buAutoNum type="arabicPeriod"/>
            </a:pPr>
            <a:endParaRPr lang="en-US" sz="2000" dirty="0"/>
          </a:p>
          <a:p>
            <a:pPr marL="860425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717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62DE76CE-6323-B54F-AA5F-1E43172120CF}"/>
              </a:ext>
            </a:extLst>
          </p:cNvPr>
          <p:cNvSpPr/>
          <p:nvPr/>
        </p:nvSpPr>
        <p:spPr>
          <a:xfrm>
            <a:off x="8878028" y="3660779"/>
            <a:ext cx="2111477" cy="1525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7625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698330" y="1325703"/>
            <a:ext cx="2111477" cy="3657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7625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629400" y="4495800"/>
            <a:ext cx="2438400" cy="304800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4598"/>
            <a:ext cx="8229600" cy="535531"/>
          </a:xfrm>
        </p:spPr>
        <p:txBody>
          <a:bodyPr/>
          <a:lstStyle/>
          <a:p>
            <a:r>
              <a:rPr lang="en-US" dirty="0"/>
              <a:t>Post-Processing Architecture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2743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Processing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3600" y="164609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219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 Service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67000" y="3886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67000" y="5029201"/>
            <a:ext cx="1600200" cy="5602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pvsd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43600" y="3886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 Listener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67800" y="1600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Monitor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67800" y="3886200"/>
            <a:ext cx="1600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 Database</a:t>
            </a:r>
          </a:p>
        </p:txBody>
      </p:sp>
      <p:cxnSp>
        <p:nvCxnSpPr>
          <p:cNvPr id="18" name="Straight Arrow Connector 17"/>
          <p:cNvCxnSpPr>
            <a:stCxn id="11" idx="3"/>
            <a:endCxn id="10" idx="1"/>
          </p:cNvCxnSpPr>
          <p:nvPr/>
        </p:nvCxnSpPr>
        <p:spPr>
          <a:xfrm>
            <a:off x="4267200" y="1638301"/>
            <a:ext cx="1676400" cy="426897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2"/>
          </p:cNvCxnSpPr>
          <p:nvPr/>
        </p:nvCxnSpPr>
        <p:spPr>
          <a:xfrm flipV="1">
            <a:off x="4267200" y="2484298"/>
            <a:ext cx="2476500" cy="678003"/>
          </a:xfrm>
          <a:prstGeom prst="straightConnector1">
            <a:avLst/>
          </a:prstGeom>
          <a:ln w="19050"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4" idx="0"/>
          </p:cNvCxnSpPr>
          <p:nvPr/>
        </p:nvCxnSpPr>
        <p:spPr>
          <a:xfrm>
            <a:off x="6743700" y="2484298"/>
            <a:ext cx="0" cy="1401903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4" idx="1"/>
          </p:cNvCxnSpPr>
          <p:nvPr/>
        </p:nvCxnSpPr>
        <p:spPr>
          <a:xfrm>
            <a:off x="4267200" y="4305300"/>
            <a:ext cx="1676400" cy="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4" idx="1"/>
          </p:cNvCxnSpPr>
          <p:nvPr/>
        </p:nvCxnSpPr>
        <p:spPr>
          <a:xfrm flipV="1">
            <a:off x="4267200" y="4305300"/>
            <a:ext cx="1676400" cy="1004016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43400" y="403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heartbeat, status</a:t>
            </a:r>
          </a:p>
        </p:txBody>
      </p:sp>
      <p:sp>
        <p:nvSpPr>
          <p:cNvPr id="44" name="TextBox 43"/>
          <p:cNvSpPr txBox="1"/>
          <p:nvPr/>
        </p:nvSpPr>
        <p:spPr>
          <a:xfrm rot="19551951">
            <a:off x="4578884" y="5002136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05600" y="3048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6" name="TextBox 45"/>
          <p:cNvSpPr txBox="1"/>
          <p:nvPr/>
        </p:nvSpPr>
        <p:spPr>
          <a:xfrm rot="20677678">
            <a:off x="4943701" y="2753868"/>
            <a:ext cx="1476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instructions &amp; status</a:t>
            </a:r>
          </a:p>
        </p:txBody>
      </p:sp>
      <p:sp>
        <p:nvSpPr>
          <p:cNvPr id="47" name="TextBox 46"/>
          <p:cNvSpPr txBox="1"/>
          <p:nvPr/>
        </p:nvSpPr>
        <p:spPr>
          <a:xfrm rot="879761">
            <a:off x="4352561" y="154463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announces new file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66408" y="693478"/>
            <a:ext cx="2209800" cy="490210"/>
            <a:chOff x="6324600" y="5300990"/>
            <a:chExt cx="2209800" cy="49021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24600" y="54533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934200" y="53009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ActiveMQ message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324600" y="56819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934200" y="55295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direct access</a:t>
              </a:r>
            </a:p>
          </p:txBody>
        </p:sp>
      </p:grpSp>
      <p:cxnSp>
        <p:nvCxnSpPr>
          <p:cNvPr id="50" name="Straight Arrow Connector 49"/>
          <p:cNvCxnSpPr>
            <a:stCxn id="14" idx="3"/>
            <a:endCxn id="16" idx="1"/>
          </p:cNvCxnSpPr>
          <p:nvPr/>
        </p:nvCxnSpPr>
        <p:spPr>
          <a:xfrm>
            <a:off x="7543800" y="4305300"/>
            <a:ext cx="1524000" cy="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2"/>
            <a:endCxn id="16" idx="0"/>
          </p:cNvCxnSpPr>
          <p:nvPr/>
        </p:nvCxnSpPr>
        <p:spPr>
          <a:xfrm>
            <a:off x="9867900" y="2438400"/>
            <a:ext cx="0" cy="144780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  <a:endCxn id="16" idx="0"/>
          </p:cNvCxnSpPr>
          <p:nvPr/>
        </p:nvCxnSpPr>
        <p:spPr>
          <a:xfrm>
            <a:off x="7543800" y="2065198"/>
            <a:ext cx="2324100" cy="1821003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220505" y="4595096"/>
            <a:ext cx="160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workflowdb2.sns.gov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63283" y="2399916"/>
            <a:ext cx="18419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3400" y="4419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PV updates</a:t>
            </a:r>
          </a:p>
        </p:txBody>
      </p:sp>
      <p:cxnSp>
        <p:nvCxnSpPr>
          <p:cNvPr id="51" name="Straight Arrow Connector 30"/>
          <p:cNvCxnSpPr/>
          <p:nvPr/>
        </p:nvCxnSpPr>
        <p:spPr>
          <a:xfrm rot="10800000">
            <a:off x="4267200" y="4419600"/>
            <a:ext cx="2438400" cy="381000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02932" y="1336678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webmon.sns.gov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0" y="1165800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workflowmgr.sns.gov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961922" y="5180494"/>
            <a:ext cx="1600200" cy="838200"/>
          </a:xfrm>
          <a:prstGeom prst="roundRect">
            <a:avLst/>
          </a:prstGeom>
          <a:solidFill>
            <a:schemeClr val="accent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AMQ broker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PostgreSQL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26602" y="5873425"/>
            <a:ext cx="1881989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amqbroker</a:t>
            </a:r>
            <a:r>
              <a:rPr lang="en-US" sz="1050" dirty="0">
                <a:solidFill>
                  <a:srgbClr val="000000"/>
                </a:solidFill>
              </a:rPr>
              <a:t>[1-2].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2025018">
            <a:off x="4566900" y="3375307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cxnSp>
        <p:nvCxnSpPr>
          <p:cNvPr id="58" name="Straight Arrow Connector 57"/>
          <p:cNvCxnSpPr>
            <a:stCxn id="8" idx="3"/>
            <a:endCxn id="14" idx="1"/>
          </p:cNvCxnSpPr>
          <p:nvPr/>
        </p:nvCxnSpPr>
        <p:spPr>
          <a:xfrm>
            <a:off x="4267200" y="3162300"/>
            <a:ext cx="1676400" cy="114300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BA33E6-D53B-9F4B-B4C4-6315876F9033}"/>
              </a:ext>
            </a:extLst>
          </p:cNvPr>
          <p:cNvSpPr txBox="1"/>
          <p:nvPr/>
        </p:nvSpPr>
        <p:spPr>
          <a:xfrm>
            <a:off x="10820705" y="2816318"/>
            <a:ext cx="11557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Users love this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6328C5-ACE4-D34C-80E3-FB4442A2E810}"/>
              </a:ext>
            </a:extLst>
          </p:cNvPr>
          <p:cNvCxnSpPr>
            <a:cxnSpLocks/>
          </p:cNvCxnSpPr>
          <p:nvPr/>
        </p:nvCxnSpPr>
        <p:spPr>
          <a:xfrm flipH="1" flipV="1">
            <a:off x="10733868" y="2438400"/>
            <a:ext cx="399799" cy="37791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95D8385-42E9-EC43-9748-F3AC6805812D}"/>
              </a:ext>
            </a:extLst>
          </p:cNvPr>
          <p:cNvSpPr txBox="1"/>
          <p:nvPr/>
        </p:nvSpPr>
        <p:spPr>
          <a:xfrm>
            <a:off x="279450" y="4150537"/>
            <a:ext cx="218145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Owned by DAS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Local to instrument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All involved would like to see it go.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Known issue: DAS GL doesn’t like that a tool not owned by DAS report on DAS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45C2F21-0122-F640-886A-FD98E7F7741E}"/>
              </a:ext>
            </a:extLst>
          </p:cNvPr>
          <p:cNvSpPr/>
          <p:nvPr/>
        </p:nvSpPr>
        <p:spPr>
          <a:xfrm>
            <a:off x="2400992" y="3829380"/>
            <a:ext cx="222684" cy="1834820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1F0851-7022-7C46-8D3B-3BD9C9207B9A}"/>
              </a:ext>
            </a:extLst>
          </p:cNvPr>
          <p:cNvSpPr/>
          <p:nvPr/>
        </p:nvSpPr>
        <p:spPr>
          <a:xfrm>
            <a:off x="573836" y="1472681"/>
            <a:ext cx="122501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Owned by DAS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5A7507-0D80-6641-908B-609F2E7728FE}"/>
              </a:ext>
            </a:extLst>
          </p:cNvPr>
          <p:cNvCxnSpPr>
            <a:cxnSpLocks/>
          </p:cNvCxnSpPr>
          <p:nvPr/>
        </p:nvCxnSpPr>
        <p:spPr>
          <a:xfrm>
            <a:off x="1831785" y="1595022"/>
            <a:ext cx="79189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610DE17-B7F2-C74D-974F-76D2988E8871}"/>
              </a:ext>
            </a:extLst>
          </p:cNvPr>
          <p:cNvSpPr/>
          <p:nvPr/>
        </p:nvSpPr>
        <p:spPr>
          <a:xfrm>
            <a:off x="541705" y="2462781"/>
            <a:ext cx="142558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Runs script that can be changed by IS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9114CC0-B7C1-254A-A3EA-E13A3D59D684}"/>
              </a:ext>
            </a:extLst>
          </p:cNvPr>
          <p:cNvCxnSpPr>
            <a:cxnSpLocks/>
          </p:cNvCxnSpPr>
          <p:nvPr/>
        </p:nvCxnSpPr>
        <p:spPr>
          <a:xfrm>
            <a:off x="1947597" y="2627359"/>
            <a:ext cx="45339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DF3031C-22DC-2140-B5BA-4FE1E56400BD}"/>
              </a:ext>
            </a:extLst>
          </p:cNvPr>
          <p:cNvSpPr/>
          <p:nvPr/>
        </p:nvSpPr>
        <p:spPr>
          <a:xfrm>
            <a:off x="9067800" y="565934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Plot server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F513DB-D0EF-F444-9C9A-67107ED81E3A}"/>
              </a:ext>
            </a:extLst>
          </p:cNvPr>
          <p:cNvSpPr/>
          <p:nvPr/>
        </p:nvSpPr>
        <p:spPr>
          <a:xfrm>
            <a:off x="9202932" y="5395825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livedata.sns.gov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5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707D-5AEB-664E-A544-CB7221A7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5BC8-8819-A045-8AA3-4499C1DB0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34" y="986186"/>
            <a:ext cx="5457430" cy="4195415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workflow</a:t>
            </a:r>
            <a:r>
              <a:rPr lang="en-US" sz="1800" dirty="0"/>
              <a:t> service runs 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workflowmgr.sns.gov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The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dasmon_listener</a:t>
            </a:r>
            <a:r>
              <a:rPr lang="en-US" sz="1800" dirty="0"/>
              <a:t> service also runs 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workflowmgr.sns.gov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The database is hosted on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workflowdb2.sns.gov</a:t>
            </a:r>
          </a:p>
          <a:p>
            <a:r>
              <a:rPr lang="en-US" sz="1800" dirty="0"/>
              <a:t>The service is an AMQ client, but it uses Django to abstract out DB calls.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B285D-D8D9-4B47-B40B-F01EC170499E}"/>
              </a:ext>
            </a:extLst>
          </p:cNvPr>
          <p:cNvSpPr txBox="1"/>
          <p:nvPr/>
        </p:nvSpPr>
        <p:spPr>
          <a:xfrm>
            <a:off x="7045045" y="264569"/>
            <a:ext cx="47466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hlinkClick r:id="rId2"/>
              </a:rPr>
              <a:t>https://github.com/neutrons/data_workflow</a:t>
            </a:r>
            <a:endParaRPr lang="en-US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0C60F-37B8-5E46-BF42-31525B512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61904"/>
            <a:ext cx="5834170" cy="456313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7DCB9-5655-DE43-8656-B869CACA448D}"/>
              </a:ext>
            </a:extLst>
          </p:cNvPr>
          <p:cNvSpPr/>
          <p:nvPr/>
        </p:nvSpPr>
        <p:spPr>
          <a:xfrm>
            <a:off x="6172393" y="4898004"/>
            <a:ext cx="5757777" cy="283598"/>
          </a:xfrm>
          <a:prstGeom prst="roundRect">
            <a:avLst>
              <a:gd name="adj" fmla="val 50000"/>
            </a:avLst>
          </a:prstGeom>
          <a:noFill/>
          <a:ln w="85725">
            <a:solidFill>
              <a:schemeClr val="accent4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6BBE9C-B3E5-FD4A-94B7-192A4617D5B3}"/>
              </a:ext>
            </a:extLst>
          </p:cNvPr>
          <p:cNvCxnSpPr/>
          <p:nvPr/>
        </p:nvCxnSpPr>
        <p:spPr>
          <a:xfrm>
            <a:off x="4683318" y="5796501"/>
            <a:ext cx="1489075" cy="31805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4DA8BA-EBAE-3042-AD49-C40A51C0304C}"/>
              </a:ext>
            </a:extLst>
          </p:cNvPr>
          <p:cNvSpPr txBox="1"/>
          <p:nvPr/>
        </p:nvSpPr>
        <p:spPr>
          <a:xfrm>
            <a:off x="1789043" y="5428235"/>
            <a:ext cx="326798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This installs the workflow package… but use the </a:t>
            </a:r>
            <a:r>
              <a:rPr lang="en-US" dirty="0" err="1">
                <a:latin typeface="+mn-lt"/>
              </a:rPr>
              <a:t>Makefile</a:t>
            </a:r>
            <a:endParaRPr lang="en-US" dirty="0">
              <a:latin typeface="+mn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2EC3CC-C627-6649-B242-0EA252A19772}"/>
              </a:ext>
            </a:extLst>
          </p:cNvPr>
          <p:cNvCxnSpPr>
            <a:cxnSpLocks/>
          </p:cNvCxnSpPr>
          <p:nvPr/>
        </p:nvCxnSpPr>
        <p:spPr>
          <a:xfrm flipV="1">
            <a:off x="4158532" y="4615662"/>
            <a:ext cx="2070845" cy="10529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94D22B-87B5-5D45-8220-FFF1155653FA}"/>
              </a:ext>
            </a:extLst>
          </p:cNvPr>
          <p:cNvCxnSpPr>
            <a:cxnSpLocks/>
          </p:cNvCxnSpPr>
          <p:nvPr/>
        </p:nvCxnSpPr>
        <p:spPr>
          <a:xfrm flipV="1">
            <a:off x="4454057" y="4011599"/>
            <a:ext cx="1718336" cy="4021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D9B727-B7A6-6845-8323-524057710FB6}"/>
              </a:ext>
            </a:extLst>
          </p:cNvPr>
          <p:cNvSpPr txBox="1"/>
          <p:nvPr/>
        </p:nvSpPr>
        <p:spPr>
          <a:xfrm>
            <a:off x="1186071" y="3880997"/>
            <a:ext cx="326798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 err="1">
                <a:latin typeface="+mn-lt"/>
              </a:rPr>
              <a:t>Dasmon</a:t>
            </a:r>
            <a:r>
              <a:rPr lang="en-US" dirty="0">
                <a:latin typeface="+mn-lt"/>
              </a:rPr>
              <a:t> listener 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2093C7-523F-734B-A501-7AF3110407A6}"/>
              </a:ext>
            </a:extLst>
          </p:cNvPr>
          <p:cNvSpPr txBox="1"/>
          <p:nvPr/>
        </p:nvSpPr>
        <p:spPr>
          <a:xfrm>
            <a:off x="1187396" y="4486488"/>
            <a:ext cx="32679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Web monitor application code</a:t>
            </a:r>
          </a:p>
        </p:txBody>
      </p:sp>
    </p:spTree>
    <p:extLst>
      <p:ext uri="{BB962C8B-B14F-4D97-AF65-F5344CB8AC3E}">
        <p14:creationId xmlns:p14="http://schemas.microsoft.com/office/powerpoint/2010/main" val="282363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4BE2E7-EEA5-9B40-9683-67E21FE86258}"/>
              </a:ext>
            </a:extLst>
          </p:cNvPr>
          <p:cNvSpPr/>
          <p:nvPr/>
        </p:nvSpPr>
        <p:spPr>
          <a:xfrm>
            <a:off x="693228" y="5192605"/>
            <a:ext cx="6693533" cy="1089530"/>
          </a:xfrm>
          <a:prstGeom prst="roundRect">
            <a:avLst/>
          </a:prstGeom>
          <a:solidFill>
            <a:schemeClr val="accent6">
              <a:alpha val="71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A2D974-82AA-4B4C-B228-6E48376F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Setting up the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1858E-D568-B948-9E8A-944EC7A3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44" y="1201076"/>
            <a:ext cx="5020235" cy="4195415"/>
          </a:xfrm>
        </p:spPr>
        <p:txBody>
          <a:bodyPr/>
          <a:lstStyle/>
          <a:p>
            <a:r>
              <a:rPr lang="en-US" sz="1800" dirty="0"/>
              <a:t>Currently runs on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workflowdb2.sns.gov</a:t>
            </a:r>
          </a:p>
          <a:p>
            <a:r>
              <a:rPr lang="en-US" sz="1800" dirty="0"/>
              <a:t>A new test node is available: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workflowdbdev.sns.gov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Linux Support configures it and maintains it.</a:t>
            </a:r>
          </a:p>
          <a:p>
            <a:r>
              <a:rPr lang="en-US" sz="1800" dirty="0" err="1"/>
              <a:t>pg_hba.conf</a:t>
            </a:r>
            <a:r>
              <a:rPr lang="en-US" sz="1800" dirty="0"/>
              <a:t> changes are made through Linux Support.</a:t>
            </a:r>
          </a:p>
          <a:p>
            <a:r>
              <a:rPr lang="en-US" sz="1800" dirty="0"/>
              <a:t>The stored procs are in the workflow repo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data_workflow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/reporting/report/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stored_procs.sql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593D7-B7C3-7F41-AF7F-587103D9EB36}"/>
              </a:ext>
            </a:extLst>
          </p:cNvPr>
          <p:cNvSpPr txBox="1"/>
          <p:nvPr/>
        </p:nvSpPr>
        <p:spPr>
          <a:xfrm>
            <a:off x="5777816" y="1136486"/>
            <a:ext cx="6293224" cy="2132315"/>
          </a:xfrm>
          <a:prstGeom prst="rect">
            <a:avLst/>
          </a:prstGeom>
          <a:solidFill>
            <a:schemeClr val="accent5">
              <a:alpha val="14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installation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postgresql-devel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-libs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postgresql-contrib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pgadmin3</a:t>
            </a:r>
          </a:p>
          <a:p>
            <a:pPr>
              <a:lnSpc>
                <a:spcPct val="90000"/>
              </a:lnSpc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setup, performed as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user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initdb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pg_ctl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-D /var/lib/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pgsql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/latest/data -l /var/lib/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pgsql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server.log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createuser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workflow -W [password will need to be chosen]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createdb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-O workflow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reporting_db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 Update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pg_hba.conf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and add the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webmon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workflowmgr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nodes.</a:t>
            </a:r>
          </a:p>
          <a:p>
            <a:pPr>
              <a:lnSpc>
                <a:spcPct val="90000"/>
              </a:lnSpc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 Install stored proc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3D1339-D3B7-8141-B1BA-EA2BBFB36D7C}"/>
              </a:ext>
            </a:extLst>
          </p:cNvPr>
          <p:cNvSpPr/>
          <p:nvPr/>
        </p:nvSpPr>
        <p:spPr>
          <a:xfrm>
            <a:off x="719509" y="4511394"/>
            <a:ext cx="641220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PV entries come in at a high rate. These are only used for instrument monitoring and are deleted after 2 hours.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23AD7D-0508-3442-B9BC-62D014DA3007}"/>
              </a:ext>
            </a:extLst>
          </p:cNvPr>
          <p:cNvSpPr/>
          <p:nvPr/>
        </p:nvSpPr>
        <p:spPr>
          <a:xfrm>
            <a:off x="1910005" y="5396491"/>
            <a:ext cx="472713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postgres</a:t>
            </a:r>
            <a:r>
              <a:rPr lang="en-US" dirty="0"/>
              <a:t> IDs will eventually run out!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AE256D-E70A-AC44-B344-163B6531B1AF}"/>
              </a:ext>
            </a:extLst>
          </p:cNvPr>
          <p:cNvSpPr/>
          <p:nvPr/>
        </p:nvSpPr>
        <p:spPr>
          <a:xfrm>
            <a:off x="776922" y="5789475"/>
            <a:ext cx="6526146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ALTER SEQUENCE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pvmon_pv_id_seq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WITH 1;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B16D4-B207-5041-BF50-C33E8DE67EDF}"/>
              </a:ext>
            </a:extLst>
          </p:cNvPr>
          <p:cNvSpPr txBox="1"/>
          <p:nvPr/>
        </p:nvSpPr>
        <p:spPr>
          <a:xfrm>
            <a:off x="5795175" y="778245"/>
            <a:ext cx="46634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Installation for a bare machine:</a:t>
            </a:r>
          </a:p>
        </p:txBody>
      </p:sp>
    </p:spTree>
    <p:extLst>
      <p:ext uri="{BB962C8B-B14F-4D97-AF65-F5344CB8AC3E}">
        <p14:creationId xmlns:p14="http://schemas.microsoft.com/office/powerpoint/2010/main" val="345398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A8F1-9577-F74B-8355-909AE336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workflow manager configuration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5AF99-D3B5-CD4B-BE61-61A519151AEE}"/>
              </a:ext>
            </a:extLst>
          </p:cNvPr>
          <p:cNvSpPr/>
          <p:nvPr/>
        </p:nvSpPr>
        <p:spPr>
          <a:xfrm>
            <a:off x="6485284" y="3164084"/>
            <a:ext cx="480291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data_workflow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/workflow/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settings.py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+mn-lt"/>
                <a:cs typeface="Courier New" panose="02070309020205020404" pitchFamily="49" charset="0"/>
              </a:rPr>
              <a:t>imports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data_workflow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/workflow/database/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settings.py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+mn-lt"/>
                <a:cs typeface="Courier New" panose="02070309020205020404" pitchFamily="49" charset="0"/>
              </a:rPr>
              <a:t>imports (optional, not in repo)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data_workflow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/workflow/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local_settings.py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9B835-D076-7545-BC28-2D8F85747B8B}"/>
              </a:ext>
            </a:extLst>
          </p:cNvPr>
          <p:cNvSpPr txBox="1"/>
          <p:nvPr/>
        </p:nvSpPr>
        <p:spPr>
          <a:xfrm>
            <a:off x="419100" y="1515955"/>
            <a:ext cx="5287618" cy="3973395"/>
          </a:xfrm>
          <a:prstGeom prst="rect">
            <a:avLst/>
          </a:prstGeom>
          <a:solidFill>
            <a:schemeClr val="accent5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DATABASES = {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'default': {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'ENGINE': 'django.db.backends.postgresql_psycopg2',     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'NAME': '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reporting_db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’,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'USER': 'workflow',                     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'PASSWORD’: ‘XXXXXX’,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'HOST': '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workflowdb.sns.gov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’,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'PORT': '5432',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SECRET_KEY = '-0zoc$fl2fa&amp;amp;rmzeo#uh-qz-k+4^1)_9p1qwby1djzybqtl_nn'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TIME_ZONE = 'America/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New_York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USE_TZ = True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INSTALLED_APPS = (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'report',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)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ActiveMQ settings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List of brokers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brokers = [("amqbroker1.sns.gov", 61613),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("amqbroker2.sns.gov", 61613)]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The is the user that listens only (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damson_listener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icat_user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wfclient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lnSpc>
                <a:spcPct val="90000"/>
              </a:lnSpc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icat_passcode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"XXXXXX"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This is the user for the workflow</a:t>
            </a:r>
          </a:p>
          <a:p>
            <a:pPr>
              <a:lnSpc>
                <a:spcPct val="90000"/>
              </a:lnSpc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wkflow_user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wkflowmgr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lnSpc>
                <a:spcPct val="90000"/>
              </a:lnSpc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wkflow_passcode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"XXXXXX"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D1DC7-5F7C-EB4A-85E4-2B85EE2AF32E}"/>
              </a:ext>
            </a:extLst>
          </p:cNvPr>
          <p:cNvSpPr txBox="1"/>
          <p:nvPr/>
        </p:nvSpPr>
        <p:spPr>
          <a:xfrm>
            <a:off x="6101938" y="1575957"/>
            <a:ext cx="597962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The DB settings are shared between the workflow app and the monitor app.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 number of places are available to write configs.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You could just write a </a:t>
            </a:r>
            <a:r>
              <a:rPr lang="en-US" dirty="0" err="1">
                <a:latin typeface="+mn-lt"/>
              </a:rPr>
              <a:t>local_settings.py</a:t>
            </a:r>
            <a:r>
              <a:rPr lang="en-US" dirty="0">
                <a:latin typeface="+mn-lt"/>
              </a:rPr>
              <a:t> file.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77038-8804-7440-BAED-07CCC371A56F}"/>
              </a:ext>
            </a:extLst>
          </p:cNvPr>
          <p:cNvSpPr txBox="1"/>
          <p:nvPr/>
        </p:nvSpPr>
        <p:spPr>
          <a:xfrm>
            <a:off x="419100" y="1142434"/>
            <a:ext cx="473897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latin typeface="+mn-lt"/>
              </a:rPr>
              <a:t>local_settings.py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38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A8F1-9577-F74B-8355-909AE336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workflow manager messaging configuration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0A43A0-7811-A747-955B-F1AAEBF8BC36}"/>
              </a:ext>
            </a:extLst>
          </p:cNvPr>
          <p:cNvSpPr txBox="1"/>
          <p:nvPr/>
        </p:nvSpPr>
        <p:spPr>
          <a:xfrm>
            <a:off x="1437649" y="5366396"/>
            <a:ext cx="473897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latin typeface="+mn-lt"/>
              </a:rPr>
              <a:t>Message queues to listen to are read from the DB.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AA4635-EFA8-6E43-9A33-38DB35CA5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7" t="130" r="327" b="70112"/>
          <a:stretch/>
        </p:blipFill>
        <p:spPr>
          <a:xfrm>
            <a:off x="6689124" y="4648070"/>
            <a:ext cx="4859631" cy="180494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45CF58-8666-FB4F-A982-C76E990E98A0}"/>
              </a:ext>
            </a:extLst>
          </p:cNvPr>
          <p:cNvCxnSpPr/>
          <p:nvPr/>
        </p:nvCxnSpPr>
        <p:spPr>
          <a:xfrm flipV="1">
            <a:off x="6302717" y="5550543"/>
            <a:ext cx="260316" cy="11131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E71CB2-4690-134F-9214-170FF724FD3A}"/>
              </a:ext>
            </a:extLst>
          </p:cNvPr>
          <p:cNvSpPr txBox="1"/>
          <p:nvPr/>
        </p:nvSpPr>
        <p:spPr>
          <a:xfrm>
            <a:off x="636105" y="1367625"/>
            <a:ext cx="308510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Tasks as defined in the DB: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EEFC62-8DFE-E342-B633-261128DC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14" y="1786947"/>
            <a:ext cx="7502465" cy="18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3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A8F1-9577-F74B-8355-909AE336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 err="1"/>
              <a:t>dasmon_listener</a:t>
            </a:r>
            <a:r>
              <a:rPr lang="en-US" dirty="0"/>
              <a:t> configuration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5AF99-D3B5-CD4B-BE61-61A519151AEE}"/>
              </a:ext>
            </a:extLst>
          </p:cNvPr>
          <p:cNvSpPr/>
          <p:nvPr/>
        </p:nvSpPr>
        <p:spPr>
          <a:xfrm>
            <a:off x="6497096" y="3034845"/>
            <a:ext cx="523252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data_workflow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dasmon_listener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settings.py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+mn-lt"/>
                <a:cs typeface="Courier New" panose="02070309020205020404" pitchFamily="49" charset="0"/>
              </a:rPr>
              <a:t>imports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data_workflow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/workflow/database/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settings.py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+mn-lt"/>
                <a:cs typeface="Courier New" panose="02070309020205020404" pitchFamily="49" charset="0"/>
              </a:rPr>
              <a:t>and imports (optional, not in repo)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data_workflow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dasmon_listener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local_settings.py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9B835-D076-7545-BC28-2D8F85747B8B}"/>
              </a:ext>
            </a:extLst>
          </p:cNvPr>
          <p:cNvSpPr txBox="1"/>
          <p:nvPr/>
        </p:nvSpPr>
        <p:spPr>
          <a:xfrm>
            <a:off x="462381" y="1548973"/>
            <a:ext cx="5287618" cy="4748992"/>
          </a:xfrm>
          <a:prstGeom prst="rect">
            <a:avLst/>
          </a:prstGeom>
          <a:solidFill>
            <a:schemeClr val="accent5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DATABASES = {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'default': {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'ENGINE': 'django.db.backends.postgresql_psycopg2',     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'NAME': '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reporting_db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’,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'USER': 'workflow',                     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'PASSWORD’: ‘XXXXXX’,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'HOST': '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workflowdb.sns.gov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’,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'PORT': '5432',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INSTALLATION_DIR = "/var/www/workflow/app"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PURGE_TIMEOUT = 0.125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FROM_EMAIL = ”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xxxx@ornl.gov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ALERT_EMAIL = []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IMAGE_PURGE_TIMEOUT = 30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brokers = [("amqbroker1.sns.gov", 61613),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("amqbroker2.sns.gov", 61613)]</a:t>
            </a:r>
          </a:p>
          <a:p>
            <a:pPr>
              <a:lnSpc>
                <a:spcPct val="90000"/>
              </a:lnSpc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amq_user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wfclient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lnSpc>
                <a:spcPct val="90000"/>
              </a:lnSpc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amq_pwd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”XXX"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queues = ["/topic/SNS.COMMON.STATUS.WORKFLOW.0",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"/topic/SNS.COMMON.STATUS.AUTOREDUCE.0",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"/topic/SNS.*.APP.DASMON",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"/topic/SNS.*.STATUS.DASMON",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"/topic/SNS.*.SIGNAL.DASMON",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"/topic/SNS.*.APP.SMS",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"/topic/SNS.*.STATUS.SMS",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"/topic/SNS.*.STATUS.POSTPROCESS",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"/topic/SNS.COMMON.STATUS.ACK",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"/topic/SNS.*.STATUS.PVSD",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"/topic/HFIR.*.APP.DASMON",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"/topic/HFIR.*.STATUS.DASMON",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"/topic/HFIR.*.SIGNAL.DASMON",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"/topic/HFIR.*.APP.SMS",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"/topic/HFIR.*.STATUS.SMS",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"/topic/HFIR.*.STATUS.POSTPROCESS",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"/topic/HFIR.COMMON.STATUS.ACK",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"/topic/HFIR.*.STATUS.PVSD",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9C9041-E8B2-974F-8489-16C7616A8029}"/>
              </a:ext>
            </a:extLst>
          </p:cNvPr>
          <p:cNvSpPr txBox="1"/>
          <p:nvPr/>
        </p:nvSpPr>
        <p:spPr>
          <a:xfrm>
            <a:off x="419100" y="1142434"/>
            <a:ext cx="473897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latin typeface="+mn-lt"/>
              </a:rPr>
              <a:t>local_settings.py</a:t>
            </a:r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F08AA2-BA0F-FF4B-A72C-A3883356B8B8}"/>
              </a:ext>
            </a:extLst>
          </p:cNvPr>
          <p:cNvSpPr txBox="1"/>
          <p:nvPr/>
        </p:nvSpPr>
        <p:spPr>
          <a:xfrm>
            <a:off x="6212380" y="1687275"/>
            <a:ext cx="597962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Same story with the config hierarchy. 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You could just write a </a:t>
            </a:r>
            <a:r>
              <a:rPr lang="en-US" dirty="0" err="1">
                <a:latin typeface="+mn-lt"/>
              </a:rPr>
              <a:t>local_settings.py</a:t>
            </a:r>
            <a:r>
              <a:rPr lang="en-US" dirty="0">
                <a:latin typeface="+mn-lt"/>
              </a:rPr>
              <a:t> file.</a:t>
            </a:r>
          </a:p>
        </p:txBody>
      </p:sp>
    </p:spTree>
    <p:extLst>
      <p:ext uri="{BB962C8B-B14F-4D97-AF65-F5344CB8AC3E}">
        <p14:creationId xmlns:p14="http://schemas.microsoft.com/office/powerpoint/2010/main" val="10711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D974-82AA-4B4C-B228-6E48376F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Setting up the workflow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1858E-D568-B948-9E8A-944EC7A3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18" y="1093301"/>
            <a:ext cx="11515053" cy="3065231"/>
          </a:xfrm>
        </p:spPr>
        <p:txBody>
          <a:bodyPr/>
          <a:lstStyle/>
          <a:p>
            <a:r>
              <a:rPr lang="en-US" sz="1800" dirty="0"/>
              <a:t>Runs 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workflowmgr.sns.gov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800" dirty="0"/>
              <a:t>A new test node is available 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workflowmgrdev.sns.gov</a:t>
            </a:r>
            <a:endParaRPr lang="en-US" sz="1800" dirty="0"/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/deploy-workflow [path to code]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/deploy-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dasmonlistener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[path to code]</a:t>
            </a:r>
          </a:p>
          <a:p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/service </a:t>
            </a:r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workflowmanager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start|stop|restart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/service </a:t>
            </a:r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dasmonlistener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start|stop|restart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800" dirty="0"/>
              <a:t>Linux support has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workflowmgr</a:t>
            </a:r>
            <a:r>
              <a:rPr lang="en-US" sz="1800" dirty="0"/>
              <a:t> and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dasmonlistener</a:t>
            </a:r>
            <a:r>
              <a:rPr lang="en-US" sz="1800" dirty="0"/>
              <a:t> in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rc.d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init.d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The services tend to leave dead processes behind… it’s always good to check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593D7-B7C3-7F41-AF7F-587103D9EB36}"/>
              </a:ext>
            </a:extLst>
          </p:cNvPr>
          <p:cNvSpPr txBox="1"/>
          <p:nvPr/>
        </p:nvSpPr>
        <p:spPr>
          <a:xfrm>
            <a:off x="3970513" y="4793365"/>
            <a:ext cx="7502465" cy="1696042"/>
          </a:xfrm>
          <a:prstGeom prst="rect">
            <a:avLst/>
          </a:prstGeom>
          <a:solidFill>
            <a:schemeClr val="accent5">
              <a:alpha val="14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useradd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workflowmgr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https://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bitbucket.org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pypa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setuptools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/raw/bootstrap/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ez_setup.py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-O -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python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easy_install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django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==1.6   [We need 1.6]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python-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devel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postgresql-devel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-libs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postgresql-contrib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easy_install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psycopg2</a:t>
            </a:r>
          </a:p>
          <a:p>
            <a:pPr>
              <a:lnSpc>
                <a:spcPct val="90000"/>
              </a:lnSpc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 run deploy-workflow and deploy-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dasmonlistener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scripts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 Copy service files (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workflowmgr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dasmonlistener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) in 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rc.d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init.d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3F0FA-C7E3-6F4E-BC61-A15BBD98F733}"/>
              </a:ext>
            </a:extLst>
          </p:cNvPr>
          <p:cNvSpPr txBox="1"/>
          <p:nvPr/>
        </p:nvSpPr>
        <p:spPr>
          <a:xfrm>
            <a:off x="3970513" y="4451733"/>
            <a:ext cx="46634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Installation for a bare machine:</a:t>
            </a:r>
          </a:p>
        </p:txBody>
      </p:sp>
    </p:spTree>
    <p:extLst>
      <p:ext uri="{BB962C8B-B14F-4D97-AF65-F5344CB8AC3E}">
        <p14:creationId xmlns:p14="http://schemas.microsoft.com/office/powerpoint/2010/main" val="334538340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1613</Words>
  <Application>Microsoft Macintosh PowerPoint</Application>
  <PresentationFormat>Widescreen</PresentationFormat>
  <Paragraphs>262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Courier New</vt:lpstr>
      <vt:lpstr>ORNL</vt:lpstr>
      <vt:lpstr>Workflow manager: installation and maintenance</vt:lpstr>
      <vt:lpstr>Plan for the next few weeks</vt:lpstr>
      <vt:lpstr>Post-Processing Architecture</vt:lpstr>
      <vt:lpstr>Installation</vt:lpstr>
      <vt:lpstr>Setting up the database</vt:lpstr>
      <vt:lpstr>workflow manager configuration</vt:lpstr>
      <vt:lpstr>workflow manager messaging configuration</vt:lpstr>
      <vt:lpstr>dasmon_listener configuration</vt:lpstr>
      <vt:lpstr>Setting up the workflow manager</vt:lpstr>
      <vt:lpstr>How does it break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2020-06-18T20:43:52Z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