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0"/>
  </p:notesMasterIdLst>
  <p:handoutMasterIdLst>
    <p:handoutMasterId r:id="rId11"/>
  </p:handoutMasterIdLst>
  <p:sldIdLst>
    <p:sldId id="256" r:id="rId5"/>
    <p:sldId id="294" r:id="rId6"/>
    <p:sldId id="297" r:id="rId7"/>
    <p:sldId id="305" r:id="rId8"/>
    <p:sldId id="300" r:id="rId9"/>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04" userDrawn="1">
          <p15:clr>
            <a:srgbClr val="A4A3A4"/>
          </p15:clr>
        </p15:guide>
        <p15:guide id="2" pos="26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78" autoAdjust="0"/>
    <p:restoredTop sz="95161" autoAdjust="0"/>
  </p:normalViewPr>
  <p:slideViewPr>
    <p:cSldViewPr snapToGrid="0" showGuides="1">
      <p:cViewPr varScale="1">
        <p:scale>
          <a:sx n="167" d="100"/>
          <a:sy n="167" d="100"/>
        </p:scale>
        <p:origin x="508" y="92"/>
      </p:cViewPr>
      <p:guideLst>
        <p:guide orient="horz" pos="504"/>
        <p:guide pos="264"/>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8/16/2024</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8/16/2024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title style</a:t>
            </a:r>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dirty="0"/>
              <a:t>Click icon to add picture</a:t>
            </a:r>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0" name="Picture 19">
            <a:extLst>
              <a:ext uri="{FF2B5EF4-FFF2-40B4-BE49-F238E27FC236}">
                <a16:creationId xmlns:a16="http://schemas.microsoft.com/office/drawing/2014/main" id="{4FCA792B-F3C6-440D-9FAF-B0D8AC4CDCB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32" y="256032"/>
            <a:ext cx="11515053" cy="535531"/>
          </a:xfrm>
        </p:spPr>
        <p:txBody>
          <a:bodyPr/>
          <a:lstStyle/>
          <a:p>
            <a:r>
              <a:rPr lang="en-US"/>
              <a:t>Click to edit Master title style</a:t>
            </a:r>
            <a:endParaRPr lang="en-US" dirty="0"/>
          </a:p>
        </p:txBody>
      </p:sp>
      <p:sp>
        <p:nvSpPr>
          <p:cNvPr id="3" name="Content Placeholder 2"/>
          <p:cNvSpPr>
            <a:spLocks noGrp="1"/>
          </p:cNvSpPr>
          <p:nvPr>
            <p:ph idx="1"/>
          </p:nvPr>
        </p:nvSpPr>
        <p:spPr>
          <a:xfrm>
            <a:off x="268224" y="1443386"/>
            <a:ext cx="11523520" cy="41954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885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C1AE7B96-D2A6-4A16-9C8C-9BA017C83499}"/>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6" name="Picture 5">
            <a:extLst>
              <a:ext uri="{FF2B5EF4-FFF2-40B4-BE49-F238E27FC236}">
                <a16:creationId xmlns:a16="http://schemas.microsoft.com/office/drawing/2014/main" id="{6C911F93-34D4-49C9-8A88-C4DDE1F1E031}"/>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875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17010"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17010"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E4EEDC71-13B7-4B76-A967-98C8665C451E}"/>
              </a:ext>
            </a:extLst>
          </p:cNvPr>
          <p:cNvPicPr>
            <a:picLocks noChangeAspect="1"/>
          </p:cNvPicPr>
          <p:nvPr userDrawn="1"/>
        </p:nvPicPr>
        <p:blipFill>
          <a:blip r:embed="rId2"/>
          <a:stretch>
            <a:fillRect/>
          </a:stretch>
        </p:blipFill>
        <p:spPr>
          <a:xfrm>
            <a:off x="413129" y="6486525"/>
            <a:ext cx="1088136" cy="261860"/>
          </a:xfrm>
          <a:prstGeom prst="rect">
            <a:avLst/>
          </a:prstGeom>
        </p:spPr>
      </p:pic>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07690CFA-BCE4-4BCB-BADE-0862029B12BF}"/>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5840756"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585" y="1435551"/>
            <a:ext cx="5840415"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583867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584" y="948037"/>
            <a:ext cx="584041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0804" y="966165"/>
            <a:ext cx="5815195"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0804" y="1517523"/>
            <a:ext cx="5815195"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7344" y="966165"/>
            <a:ext cx="5811876"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7344" y="1517523"/>
            <a:ext cx="5811876"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2737"/>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83171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35551"/>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000" y="966165"/>
            <a:ext cx="3833880"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3833880"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12016" y="966165"/>
            <a:ext cx="3831692"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19831" y="1517904"/>
            <a:ext cx="3831692"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37939" y="966165"/>
            <a:ext cx="3797323"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45754" y="1517904"/>
            <a:ext cx="3797323" cy="4110352"/>
          </a:xfrm>
          <a:ln w="12700">
            <a:noFill/>
          </a:ln>
        </p:spPr>
        <p:txBody>
          <a:bodyPr tIns="45720" bIns="91440"/>
          <a:lstStyle>
            <a:lvl1pPr marL="227013" indent="-227013">
              <a:lnSpc>
                <a:spcPct val="90000"/>
              </a:lnSpc>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936"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08521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816" y="966459"/>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914400" indent="-227013">
              <a:lnSpc>
                <a:spcPct val="90000"/>
              </a:lnSpc>
              <a:buFont typeface="Century Gothic" panose="020B0502020202020204" pitchFamily="34" charset="0"/>
              <a:buChar char="•"/>
              <a:tabLst/>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3916" y="969264"/>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30537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a:lnSpc>
                <a:spcPct val="90000"/>
              </a:lnSpc>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04922" y="969264"/>
            <a:ext cx="2868091"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2498" y="969264"/>
            <a:ext cx="2879502"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3193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Tree>
    <p:extLst>
      <p:ext uri="{BB962C8B-B14F-4D97-AF65-F5344CB8AC3E}">
        <p14:creationId xmlns:p14="http://schemas.microsoft.com/office/powerpoint/2010/main" val="184697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6"/>
          <a:stretch>
            <a:fillRect/>
          </a:stretch>
        </p:blipFill>
        <p:spPr>
          <a:xfrm>
            <a:off x="413129" y="6477000"/>
            <a:ext cx="1088136"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736" r:id="rId4"/>
    <p:sldLayoutId id="2147483663" r:id="rId5"/>
    <p:sldLayoutId id="2147483685" r:id="rId6"/>
    <p:sldLayoutId id="2147483750" r:id="rId7"/>
    <p:sldLayoutId id="2147483755" r:id="rId8"/>
    <p:sldLayoutId id="2147483754" r:id="rId9"/>
    <p:sldLayoutId id="2147483667" r:id="rId10"/>
    <p:sldLayoutId id="2147483725" r:id="rId11"/>
    <p:sldLayoutId id="2147483756" r:id="rId12"/>
    <p:sldLayoutId id="2147483678" r:id="rId13"/>
    <p:sldLayoutId id="2147483757" r:id="rId14"/>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00C1-4BD0-4441-9F02-CABA00D22C2F}"/>
              </a:ext>
            </a:extLst>
          </p:cNvPr>
          <p:cNvSpPr>
            <a:spLocks noGrp="1"/>
          </p:cNvSpPr>
          <p:nvPr>
            <p:ph type="ctrTitle"/>
          </p:nvPr>
        </p:nvSpPr>
        <p:spPr>
          <a:xfrm>
            <a:off x="428735" y="1388962"/>
            <a:ext cx="10503723" cy="535531"/>
          </a:xfrm>
        </p:spPr>
        <p:txBody>
          <a:bodyPr/>
          <a:lstStyle/>
          <a:p>
            <a:r>
              <a:rPr lang="en-US" dirty="0"/>
              <a:t>When Things Go Wrong</a:t>
            </a:r>
          </a:p>
        </p:txBody>
      </p:sp>
      <p:sp>
        <p:nvSpPr>
          <p:cNvPr id="3" name="Subtitle 2">
            <a:extLst>
              <a:ext uri="{FF2B5EF4-FFF2-40B4-BE49-F238E27FC236}">
                <a16:creationId xmlns:a16="http://schemas.microsoft.com/office/drawing/2014/main" id="{14112E8D-8CA8-4596-914D-BD6FE69564F5}"/>
              </a:ext>
            </a:extLst>
          </p:cNvPr>
          <p:cNvSpPr>
            <a:spLocks noGrp="1"/>
          </p:cNvSpPr>
          <p:nvPr>
            <p:ph type="subTitle" idx="1"/>
          </p:nvPr>
        </p:nvSpPr>
        <p:spPr/>
        <p:txBody>
          <a:bodyPr/>
          <a:lstStyle/>
          <a:p>
            <a:r>
              <a:rPr lang="en-US" dirty="0"/>
              <a:t>Mathieu Doucet</a:t>
            </a:r>
          </a:p>
          <a:p>
            <a:r>
              <a:rPr lang="en-US" dirty="0"/>
              <a:t>Oak Ridge National Laboratory</a:t>
            </a:r>
          </a:p>
        </p:txBody>
      </p:sp>
    </p:spTree>
    <p:extLst>
      <p:ext uri="{BB962C8B-B14F-4D97-AF65-F5344CB8AC3E}">
        <p14:creationId xmlns:p14="http://schemas.microsoft.com/office/powerpoint/2010/main" val="171318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AE3D2-E021-4746-B54F-E32149D1A8A0}"/>
              </a:ext>
            </a:extLst>
          </p:cNvPr>
          <p:cNvSpPr>
            <a:spLocks noGrp="1"/>
          </p:cNvSpPr>
          <p:nvPr>
            <p:ph type="title"/>
          </p:nvPr>
        </p:nvSpPr>
        <p:spPr>
          <a:xfrm>
            <a:off x="419100" y="264569"/>
            <a:ext cx="11515053" cy="535531"/>
          </a:xfrm>
        </p:spPr>
        <p:txBody>
          <a:bodyPr/>
          <a:lstStyle/>
          <a:p>
            <a:r>
              <a:rPr lang="en-US" dirty="0"/>
              <a:t>Plan for the next few weeks</a:t>
            </a:r>
          </a:p>
        </p:txBody>
      </p:sp>
      <p:sp>
        <p:nvSpPr>
          <p:cNvPr id="3" name="Content Placeholder 2">
            <a:extLst>
              <a:ext uri="{FF2B5EF4-FFF2-40B4-BE49-F238E27FC236}">
                <a16:creationId xmlns:a16="http://schemas.microsoft.com/office/drawing/2014/main" id="{978D07FB-FAAA-1A46-BDD5-D39CA78B21E1}"/>
              </a:ext>
            </a:extLst>
          </p:cNvPr>
          <p:cNvSpPr>
            <a:spLocks noGrp="1"/>
          </p:cNvSpPr>
          <p:nvPr>
            <p:ph idx="1"/>
          </p:nvPr>
        </p:nvSpPr>
        <p:spPr>
          <a:xfrm>
            <a:off x="334240" y="1267716"/>
            <a:ext cx="11523520" cy="4195415"/>
          </a:xfrm>
        </p:spPr>
        <p:txBody>
          <a:bodyPr/>
          <a:lstStyle/>
          <a:p>
            <a:pPr marL="403225" lvl="1" indent="0">
              <a:buNone/>
            </a:pPr>
            <a:endParaRPr lang="en-US" sz="2000" dirty="0"/>
          </a:p>
          <a:p>
            <a:pPr marL="403225" lvl="1" indent="0">
              <a:buNone/>
            </a:pPr>
            <a:r>
              <a:rPr lang="en-US" sz="2000" dirty="0"/>
              <a:t>Topics to cover:</a:t>
            </a:r>
            <a:endParaRPr lang="en-US" sz="1600" dirty="0"/>
          </a:p>
          <a:p>
            <a:pPr marL="1201738" lvl="2" indent="-457200">
              <a:buFont typeface="+mj-lt"/>
              <a:buAutoNum type="arabicPeriod"/>
            </a:pPr>
            <a:r>
              <a:rPr lang="en-US" sz="1600" dirty="0"/>
              <a:t>General overview </a:t>
            </a:r>
          </a:p>
          <a:p>
            <a:pPr marL="1201738" lvl="2" indent="-457200">
              <a:buFont typeface="+mj-lt"/>
              <a:buAutoNum type="arabicPeriod"/>
            </a:pPr>
            <a:r>
              <a:rPr lang="en-US" sz="1600" dirty="0"/>
              <a:t>Workflow manager and DASMON listener – Installation &amp; maintenance [this presentation]</a:t>
            </a:r>
          </a:p>
          <a:p>
            <a:pPr marL="1201738" lvl="2" indent="-457200">
              <a:buFont typeface="+mj-lt"/>
              <a:buAutoNum type="arabicPeriod"/>
            </a:pPr>
            <a:r>
              <a:rPr lang="en-US" sz="1600" dirty="0"/>
              <a:t>Web monitor – Installation and maintenance</a:t>
            </a:r>
          </a:p>
          <a:p>
            <a:pPr marL="1201738" lvl="2" indent="-457200">
              <a:buFont typeface="+mj-lt"/>
              <a:buAutoNum type="arabicPeriod"/>
            </a:pPr>
            <a:r>
              <a:rPr lang="en-US" sz="1600" dirty="0" err="1"/>
              <a:t>Autoreduction</a:t>
            </a:r>
            <a:r>
              <a:rPr lang="en-US" sz="1600" dirty="0"/>
              <a:t> service – Installation and maintenance</a:t>
            </a:r>
          </a:p>
          <a:p>
            <a:pPr marL="1201738" lvl="2" indent="-457200">
              <a:buFont typeface="+mj-lt"/>
              <a:buAutoNum type="arabicPeriod"/>
            </a:pPr>
            <a:r>
              <a:rPr lang="en-US" sz="1600" dirty="0" err="1"/>
              <a:t>Autoreduction</a:t>
            </a:r>
            <a:r>
              <a:rPr lang="en-US" sz="1600" dirty="0"/>
              <a:t> setup through </a:t>
            </a:r>
            <a:r>
              <a:rPr lang="en-US" sz="1600" dirty="0" err="1"/>
              <a:t>webmon</a:t>
            </a:r>
            <a:r>
              <a:rPr lang="en-US" sz="1600" dirty="0"/>
              <a:t> – how-to and future vision</a:t>
            </a:r>
          </a:p>
          <a:p>
            <a:pPr marL="1201738" lvl="2" indent="-457200">
              <a:buFont typeface="+mj-lt"/>
              <a:buAutoNum type="arabicPeriod"/>
            </a:pPr>
            <a:r>
              <a:rPr lang="en-US" sz="1600" b="1" dirty="0">
                <a:solidFill>
                  <a:schemeClr val="accent3"/>
                </a:solidFill>
              </a:rPr>
              <a:t>The IHC call – when things go wrong &amp; recovery strategies</a:t>
            </a:r>
          </a:p>
          <a:p>
            <a:pPr marL="1201738" lvl="2" indent="-457200">
              <a:buFont typeface="+mj-lt"/>
              <a:buAutoNum type="arabicPeriod"/>
            </a:pPr>
            <a:r>
              <a:rPr lang="en-US" sz="1600" dirty="0"/>
              <a:t>Vision for the future – what I would do differently</a:t>
            </a:r>
          </a:p>
          <a:p>
            <a:pPr marL="860425" lvl="1" indent="-457200">
              <a:buFont typeface="+mj-lt"/>
              <a:buAutoNum type="arabicPeriod"/>
            </a:pPr>
            <a:endParaRPr lang="en-US" sz="2000" dirty="0"/>
          </a:p>
          <a:p>
            <a:pPr marL="860425" lvl="1" indent="-457200">
              <a:buFont typeface="+mj-lt"/>
              <a:buAutoNum type="arabicPeriod"/>
            </a:pPr>
            <a:endParaRPr lang="en-US" sz="2000" dirty="0"/>
          </a:p>
        </p:txBody>
      </p:sp>
    </p:spTree>
    <p:extLst>
      <p:ext uri="{BB962C8B-B14F-4D97-AF65-F5344CB8AC3E}">
        <p14:creationId xmlns:p14="http://schemas.microsoft.com/office/powerpoint/2010/main" val="299717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C707D-5AEB-664E-A544-CB7221A7C659}"/>
              </a:ext>
            </a:extLst>
          </p:cNvPr>
          <p:cNvSpPr>
            <a:spLocks noGrp="1"/>
          </p:cNvSpPr>
          <p:nvPr>
            <p:ph type="title"/>
          </p:nvPr>
        </p:nvSpPr>
        <p:spPr>
          <a:xfrm>
            <a:off x="419100" y="264569"/>
            <a:ext cx="11515053" cy="535531"/>
          </a:xfrm>
        </p:spPr>
        <p:txBody>
          <a:bodyPr/>
          <a:lstStyle/>
          <a:p>
            <a:r>
              <a:rPr lang="en-US" dirty="0"/>
              <a:t>The IHC is calling… now what?</a:t>
            </a:r>
          </a:p>
        </p:txBody>
      </p:sp>
      <p:sp>
        <p:nvSpPr>
          <p:cNvPr id="3" name="Content Placeholder 2">
            <a:extLst>
              <a:ext uri="{FF2B5EF4-FFF2-40B4-BE49-F238E27FC236}">
                <a16:creationId xmlns:a16="http://schemas.microsoft.com/office/drawing/2014/main" id="{BC9E5BC8-8819-A045-8AA3-4499C1DB07C4}"/>
              </a:ext>
            </a:extLst>
          </p:cNvPr>
          <p:cNvSpPr>
            <a:spLocks noGrp="1"/>
          </p:cNvSpPr>
          <p:nvPr>
            <p:ph idx="1"/>
          </p:nvPr>
        </p:nvSpPr>
        <p:spPr>
          <a:xfrm>
            <a:off x="490147" y="1065699"/>
            <a:ext cx="6480496" cy="4195415"/>
          </a:xfrm>
        </p:spPr>
        <p:txBody>
          <a:bodyPr/>
          <a:lstStyle/>
          <a:p>
            <a:pPr marL="0" indent="0">
              <a:buNone/>
            </a:pPr>
            <a:r>
              <a:rPr lang="en-US" sz="1800" dirty="0"/>
              <a:t>These are the top reasons to get called:</a:t>
            </a:r>
          </a:p>
          <a:p>
            <a:pPr marL="342900" indent="-342900">
              <a:buFont typeface="+mj-lt"/>
              <a:buAutoNum type="arabicPeriod"/>
            </a:pPr>
            <a:r>
              <a:rPr lang="en-US" sz="1800" dirty="0">
                <a:solidFill>
                  <a:schemeClr val="accent3"/>
                </a:solidFill>
              </a:rPr>
              <a:t>There are reduction errors</a:t>
            </a:r>
          </a:p>
          <a:p>
            <a:pPr marL="401637" lvl="1" indent="0">
              <a:buNone/>
            </a:pPr>
            <a:r>
              <a:rPr lang="en-US" sz="1400" dirty="0"/>
              <a:t>This is rarely your problem. Go to the monitor and look at the latest runs across all instruments. If most instruments are reducing data just fine, tell the IHC to call the CIS.</a:t>
            </a:r>
          </a:p>
          <a:p>
            <a:pPr marL="342900" indent="-342900">
              <a:buFont typeface="+mj-lt"/>
              <a:buAutoNum type="arabicPeriod"/>
            </a:pPr>
            <a:r>
              <a:rPr lang="en-US" sz="1800" dirty="0">
                <a:solidFill>
                  <a:schemeClr val="accent3"/>
                </a:solidFill>
              </a:rPr>
              <a:t>Recent runs are not appearing on the monitor</a:t>
            </a:r>
          </a:p>
          <a:p>
            <a:pPr marL="401637" lvl="1" indent="0">
              <a:buNone/>
            </a:pPr>
            <a:r>
              <a:rPr lang="en-US" sz="1400" dirty="0"/>
              <a:t>If there’s a network issue, the AMQ clients might be stuck.</a:t>
            </a:r>
          </a:p>
          <a:p>
            <a:pPr marL="401637" lvl="1" indent="0">
              <a:buNone/>
            </a:pPr>
            <a:r>
              <a:rPr lang="en-US" sz="1400" dirty="0"/>
              <a:t>Restart the </a:t>
            </a:r>
            <a:r>
              <a:rPr lang="en-US" sz="1400" dirty="0" err="1"/>
              <a:t>workflowmgr</a:t>
            </a:r>
            <a:r>
              <a:rPr lang="en-US" sz="1400" dirty="0"/>
              <a:t>, dasmon_listener, AR services.</a:t>
            </a:r>
          </a:p>
          <a:p>
            <a:pPr marL="401637" lvl="1" indent="0">
              <a:buNone/>
            </a:pPr>
            <a:r>
              <a:rPr lang="en-US" sz="1400" dirty="0"/>
              <a:t>If that doesn’t work, restart AMQ and restart those services again.</a:t>
            </a:r>
          </a:p>
          <a:p>
            <a:pPr marL="401637" lvl="1" indent="0">
              <a:buNone/>
            </a:pPr>
            <a:r>
              <a:rPr lang="en-US" sz="1400" dirty="0">
                <a:solidFill>
                  <a:schemeClr val="accent6"/>
                </a:solidFill>
              </a:rPr>
              <a:t>You may need to recover unprocessed runs.</a:t>
            </a:r>
          </a:p>
          <a:p>
            <a:pPr marL="342900" indent="-342900">
              <a:buFont typeface="+mj-lt"/>
              <a:buAutoNum type="arabicPeriod"/>
            </a:pPr>
            <a:r>
              <a:rPr lang="en-US" sz="1800" dirty="0">
                <a:solidFill>
                  <a:schemeClr val="accent3"/>
                </a:solidFill>
              </a:rPr>
              <a:t>The instrument status is not updating on the monitor</a:t>
            </a:r>
          </a:p>
          <a:p>
            <a:pPr marL="401637" lvl="1" indent="0">
              <a:buClr>
                <a:prstClr val="black"/>
              </a:buClr>
              <a:buNone/>
            </a:pPr>
            <a:r>
              <a:rPr lang="en-US" sz="1400" dirty="0">
                <a:solidFill>
                  <a:prstClr val="black"/>
                </a:solidFill>
              </a:rPr>
              <a:t>That’s usually a DASMON issue. Ask the IHC to call DAS.</a:t>
            </a:r>
            <a:endParaRPr lang="en-US" sz="1800" dirty="0">
              <a:solidFill>
                <a:schemeClr val="accent3"/>
              </a:solidFill>
            </a:endParaRPr>
          </a:p>
          <a:p>
            <a:pPr marL="342900" indent="-342900">
              <a:buFont typeface="+mj-lt"/>
              <a:buAutoNum type="arabicPeriod"/>
            </a:pPr>
            <a:r>
              <a:rPr lang="en-US" sz="1800" dirty="0">
                <a:solidFill>
                  <a:schemeClr val="accent3"/>
                </a:solidFill>
              </a:rPr>
              <a:t>User can’t see his data</a:t>
            </a:r>
          </a:p>
          <a:p>
            <a:pPr marL="401637" lvl="1" indent="0">
              <a:buClr>
                <a:prstClr val="black"/>
              </a:buClr>
              <a:buNone/>
            </a:pPr>
            <a:r>
              <a:rPr lang="en-US" sz="1400" dirty="0">
                <a:solidFill>
                  <a:prstClr val="black"/>
                </a:solidFill>
              </a:rPr>
              <a:t>Ask them to log in...</a:t>
            </a:r>
            <a:endParaRPr lang="en-US" sz="1800" dirty="0">
              <a:solidFill>
                <a:schemeClr val="accent3"/>
              </a:solidFill>
            </a:endParaRPr>
          </a:p>
          <a:p>
            <a:pPr marL="342900" indent="-342900">
              <a:buFont typeface="+mj-lt"/>
              <a:buAutoNum type="arabicPeriod"/>
            </a:pPr>
            <a:r>
              <a:rPr lang="en-US" sz="1800" dirty="0">
                <a:solidFill>
                  <a:schemeClr val="accent3"/>
                </a:solidFill>
              </a:rPr>
              <a:t>500</a:t>
            </a:r>
          </a:p>
          <a:p>
            <a:pPr marL="401637" lvl="1" indent="0">
              <a:buClr>
                <a:prstClr val="black"/>
              </a:buClr>
              <a:buNone/>
            </a:pPr>
            <a:r>
              <a:rPr lang="en-US" sz="1400" dirty="0">
                <a:solidFill>
                  <a:prstClr val="black"/>
                </a:solidFill>
              </a:rPr>
              <a:t>Someone touched something without letting you know…</a:t>
            </a:r>
          </a:p>
          <a:p>
            <a:pPr marL="342900" indent="-342900">
              <a:buFont typeface="+mj-lt"/>
              <a:buAutoNum type="arabicPeriod"/>
            </a:pPr>
            <a:endParaRPr lang="en-US" sz="1800" dirty="0">
              <a:solidFill>
                <a:schemeClr val="accent3"/>
              </a:solidFill>
            </a:endParaRPr>
          </a:p>
          <a:p>
            <a:endParaRPr lang="en-US" sz="1800" dirty="0"/>
          </a:p>
          <a:p>
            <a:endParaRPr lang="en-US" sz="1800" dirty="0"/>
          </a:p>
        </p:txBody>
      </p:sp>
      <p:pic>
        <p:nvPicPr>
          <p:cNvPr id="15" name="Picture 14">
            <a:extLst>
              <a:ext uri="{FF2B5EF4-FFF2-40B4-BE49-F238E27FC236}">
                <a16:creationId xmlns:a16="http://schemas.microsoft.com/office/drawing/2014/main" id="{B39358D7-60CC-9A4A-B18D-809A91CCAE94}"/>
              </a:ext>
            </a:extLst>
          </p:cNvPr>
          <p:cNvPicPr>
            <a:picLocks noChangeAspect="1"/>
          </p:cNvPicPr>
          <p:nvPr/>
        </p:nvPicPr>
        <p:blipFill>
          <a:blip r:embed="rId2"/>
          <a:stretch>
            <a:fillRect/>
          </a:stretch>
        </p:blipFill>
        <p:spPr>
          <a:xfrm>
            <a:off x="7097119" y="1165717"/>
            <a:ext cx="3571451" cy="4943475"/>
          </a:xfrm>
          <a:prstGeom prst="rect">
            <a:avLst/>
          </a:prstGeom>
        </p:spPr>
      </p:pic>
      <p:cxnSp>
        <p:nvCxnSpPr>
          <p:cNvPr id="8" name="Straight Arrow Connector 7">
            <a:extLst>
              <a:ext uri="{FF2B5EF4-FFF2-40B4-BE49-F238E27FC236}">
                <a16:creationId xmlns:a16="http://schemas.microsoft.com/office/drawing/2014/main" id="{591A5F9D-47FD-A742-AB65-15B0DBC62719}"/>
              </a:ext>
            </a:extLst>
          </p:cNvPr>
          <p:cNvCxnSpPr>
            <a:cxnSpLocks/>
          </p:cNvCxnSpPr>
          <p:nvPr/>
        </p:nvCxnSpPr>
        <p:spPr>
          <a:xfrm flipH="1" flipV="1">
            <a:off x="10131287" y="2524539"/>
            <a:ext cx="918200" cy="695739"/>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C4BFCF7-44CD-7240-A5A7-ABD1D1466690}"/>
              </a:ext>
            </a:extLst>
          </p:cNvPr>
          <p:cNvSpPr txBox="1"/>
          <p:nvPr/>
        </p:nvSpPr>
        <p:spPr>
          <a:xfrm>
            <a:off x="11062168" y="3087368"/>
            <a:ext cx="835457" cy="341632"/>
          </a:xfrm>
          <a:prstGeom prst="rect">
            <a:avLst/>
          </a:prstGeom>
          <a:noFill/>
        </p:spPr>
        <p:txBody>
          <a:bodyPr wrap="square" rtlCol="0">
            <a:spAutoFit/>
          </a:bodyPr>
          <a:lstStyle/>
          <a:p>
            <a:pPr algn="l">
              <a:lnSpc>
                <a:spcPct val="90000"/>
              </a:lnSpc>
            </a:pPr>
            <a:r>
              <a:rPr lang="en-US" dirty="0">
                <a:latin typeface="+mn-lt"/>
              </a:rPr>
              <a:t>Errors!</a:t>
            </a:r>
          </a:p>
        </p:txBody>
      </p:sp>
      <p:cxnSp>
        <p:nvCxnSpPr>
          <p:cNvPr id="18" name="Straight Arrow Connector 17">
            <a:extLst>
              <a:ext uri="{FF2B5EF4-FFF2-40B4-BE49-F238E27FC236}">
                <a16:creationId xmlns:a16="http://schemas.microsoft.com/office/drawing/2014/main" id="{A0C127A6-384B-E34F-954C-FAB551FD303F}"/>
              </a:ext>
            </a:extLst>
          </p:cNvPr>
          <p:cNvCxnSpPr>
            <a:cxnSpLocks/>
          </p:cNvCxnSpPr>
          <p:nvPr/>
        </p:nvCxnSpPr>
        <p:spPr>
          <a:xfrm flipH="1">
            <a:off x="9349409" y="3429000"/>
            <a:ext cx="1775791" cy="1150100"/>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09915D4-FBB4-A94C-A778-3DBBDE82D316}"/>
              </a:ext>
            </a:extLst>
          </p:cNvPr>
          <p:cNvCxnSpPr>
            <a:cxnSpLocks/>
            <a:stCxn id="23" idx="1"/>
          </p:cNvCxnSpPr>
          <p:nvPr/>
        </p:nvCxnSpPr>
        <p:spPr>
          <a:xfrm flipH="1">
            <a:off x="10078278" y="660526"/>
            <a:ext cx="450574" cy="481206"/>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0278322-FE55-DA49-BD4E-A552AE96ED59}"/>
              </a:ext>
            </a:extLst>
          </p:cNvPr>
          <p:cNvSpPr txBox="1"/>
          <p:nvPr/>
        </p:nvSpPr>
        <p:spPr>
          <a:xfrm>
            <a:off x="10528852" y="365060"/>
            <a:ext cx="1611290" cy="590931"/>
          </a:xfrm>
          <a:prstGeom prst="rect">
            <a:avLst/>
          </a:prstGeom>
          <a:noFill/>
        </p:spPr>
        <p:txBody>
          <a:bodyPr wrap="square" rtlCol="0">
            <a:spAutoFit/>
          </a:bodyPr>
          <a:lstStyle/>
          <a:p>
            <a:pPr algn="l">
              <a:lnSpc>
                <a:spcPct val="90000"/>
              </a:lnSpc>
            </a:pPr>
            <a:r>
              <a:rPr lang="en-US" dirty="0">
                <a:latin typeface="+mn-lt"/>
              </a:rPr>
              <a:t>You might need this link</a:t>
            </a:r>
          </a:p>
        </p:txBody>
      </p:sp>
    </p:spTree>
    <p:extLst>
      <p:ext uri="{BB962C8B-B14F-4D97-AF65-F5344CB8AC3E}">
        <p14:creationId xmlns:p14="http://schemas.microsoft.com/office/powerpoint/2010/main" val="282363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765A-218C-7A45-9EE4-91F7B3F69783}"/>
              </a:ext>
            </a:extLst>
          </p:cNvPr>
          <p:cNvSpPr>
            <a:spLocks noGrp="1"/>
          </p:cNvSpPr>
          <p:nvPr>
            <p:ph type="title"/>
          </p:nvPr>
        </p:nvSpPr>
        <p:spPr>
          <a:xfrm>
            <a:off x="408723" y="269285"/>
            <a:ext cx="11515053" cy="535531"/>
          </a:xfrm>
        </p:spPr>
        <p:txBody>
          <a:bodyPr/>
          <a:lstStyle/>
          <a:p>
            <a:r>
              <a:rPr lang="en-US" dirty="0"/>
              <a:t>The dangerous admin page</a:t>
            </a:r>
          </a:p>
        </p:txBody>
      </p:sp>
      <p:pic>
        <p:nvPicPr>
          <p:cNvPr id="4" name="Picture 3">
            <a:extLst>
              <a:ext uri="{FF2B5EF4-FFF2-40B4-BE49-F238E27FC236}">
                <a16:creationId xmlns:a16="http://schemas.microsoft.com/office/drawing/2014/main" id="{A43E4545-5078-9242-A55C-1B265D4E09D4}"/>
              </a:ext>
            </a:extLst>
          </p:cNvPr>
          <p:cNvPicPr>
            <a:picLocks noChangeAspect="1"/>
          </p:cNvPicPr>
          <p:nvPr/>
        </p:nvPicPr>
        <p:blipFill>
          <a:blip r:embed="rId2"/>
          <a:stretch>
            <a:fillRect/>
          </a:stretch>
        </p:blipFill>
        <p:spPr>
          <a:xfrm>
            <a:off x="7315968" y="1099930"/>
            <a:ext cx="4442155" cy="3253409"/>
          </a:xfrm>
          <a:prstGeom prst="rect">
            <a:avLst/>
          </a:prstGeom>
        </p:spPr>
      </p:pic>
      <p:sp>
        <p:nvSpPr>
          <p:cNvPr id="5" name="TextBox 4">
            <a:extLst>
              <a:ext uri="{FF2B5EF4-FFF2-40B4-BE49-F238E27FC236}">
                <a16:creationId xmlns:a16="http://schemas.microsoft.com/office/drawing/2014/main" id="{9E36C039-F4FA-794E-B0B9-A043998373DC}"/>
              </a:ext>
            </a:extLst>
          </p:cNvPr>
          <p:cNvSpPr txBox="1"/>
          <p:nvPr/>
        </p:nvSpPr>
        <p:spPr>
          <a:xfrm>
            <a:off x="728870" y="1099930"/>
            <a:ext cx="6433930" cy="5327612"/>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r>
              <a:rPr lang="en-US" dirty="0">
                <a:latin typeface="+mn-lt"/>
              </a:rPr>
              <a:t>We use this to resubmit a range of runs for which the DAS message got lost.</a:t>
            </a:r>
          </a:p>
          <a:p>
            <a:pPr marL="285750" indent="-285750" algn="l">
              <a:lnSpc>
                <a:spcPct val="90000"/>
              </a:lnSpc>
              <a:buFont typeface="Arial" panose="020B0604020202020204" pitchFamily="34" charset="0"/>
              <a:buChar char="•"/>
            </a:pPr>
            <a:endParaRPr lang="en-US" dirty="0">
              <a:latin typeface="+mn-lt"/>
            </a:endParaRPr>
          </a:p>
          <a:p>
            <a:pPr marL="285750" indent="-285750" algn="l">
              <a:lnSpc>
                <a:spcPct val="90000"/>
              </a:lnSpc>
              <a:buFont typeface="Arial" panose="020B0604020202020204" pitchFamily="34" charset="0"/>
              <a:buChar char="•"/>
            </a:pPr>
            <a:r>
              <a:rPr lang="en-US" dirty="0">
                <a:latin typeface="+mn-lt"/>
              </a:rPr>
              <a:t>The DAS has recently been updated to resubmit when the original request failed. This will help.</a:t>
            </a:r>
          </a:p>
          <a:p>
            <a:pPr marL="285750" indent="-285750" algn="l">
              <a:lnSpc>
                <a:spcPct val="90000"/>
              </a:lnSpc>
              <a:buFont typeface="Arial" panose="020B0604020202020204" pitchFamily="34" charset="0"/>
              <a:buChar char="•"/>
            </a:pPr>
            <a:endParaRPr lang="en-US" dirty="0">
              <a:latin typeface="+mn-lt"/>
            </a:endParaRPr>
          </a:p>
          <a:p>
            <a:pPr marL="285750" indent="-285750" algn="l">
              <a:lnSpc>
                <a:spcPct val="90000"/>
              </a:lnSpc>
              <a:buFont typeface="Arial" panose="020B0604020202020204" pitchFamily="34" charset="0"/>
              <a:buChar char="•"/>
            </a:pPr>
            <a:r>
              <a:rPr lang="en-US" dirty="0">
                <a:latin typeface="+mn-lt"/>
              </a:rPr>
              <a:t>Pick the instrument, and start typing the experiment number. The combo box uses </a:t>
            </a:r>
            <a:r>
              <a:rPr lang="en-US" dirty="0" err="1">
                <a:latin typeface="+mn-lt"/>
              </a:rPr>
              <a:t>ONCat</a:t>
            </a:r>
            <a:r>
              <a:rPr lang="en-US" dirty="0">
                <a:latin typeface="+mn-lt"/>
              </a:rPr>
              <a:t> for auto-completion.</a:t>
            </a:r>
          </a:p>
          <a:p>
            <a:pPr marL="285750" indent="-285750" algn="l">
              <a:lnSpc>
                <a:spcPct val="90000"/>
              </a:lnSpc>
              <a:buFont typeface="Arial" panose="020B0604020202020204" pitchFamily="34" charset="0"/>
              <a:buChar char="•"/>
            </a:pPr>
            <a:endParaRPr lang="en-US" dirty="0">
              <a:latin typeface="+mn-lt"/>
            </a:endParaRPr>
          </a:p>
          <a:p>
            <a:pPr marL="285750" indent="-285750" algn="l">
              <a:lnSpc>
                <a:spcPct val="90000"/>
              </a:lnSpc>
              <a:buFont typeface="Arial" panose="020B0604020202020204" pitchFamily="34" charset="0"/>
              <a:buChar char="•"/>
            </a:pPr>
            <a:r>
              <a:rPr lang="en-US" dirty="0">
                <a:latin typeface="+mn-lt"/>
              </a:rPr>
              <a:t>The “create as needed” checkbox is dangerous, because it WILL create new run entries.</a:t>
            </a:r>
          </a:p>
          <a:p>
            <a:pPr marL="285750" indent="-285750" algn="l">
              <a:lnSpc>
                <a:spcPct val="90000"/>
              </a:lnSpc>
              <a:buFont typeface="Arial" panose="020B0604020202020204" pitchFamily="34" charset="0"/>
              <a:buChar char="•"/>
            </a:pPr>
            <a:endParaRPr lang="en-US" dirty="0">
              <a:latin typeface="+mn-lt"/>
            </a:endParaRPr>
          </a:p>
          <a:p>
            <a:pPr marL="285750" indent="-285750" algn="l">
              <a:lnSpc>
                <a:spcPct val="90000"/>
              </a:lnSpc>
              <a:buFont typeface="Arial" panose="020B0604020202020204" pitchFamily="34" charset="0"/>
              <a:buChar char="•"/>
            </a:pPr>
            <a:r>
              <a:rPr lang="en-US" dirty="0">
                <a:latin typeface="+mn-lt"/>
              </a:rPr>
              <a:t>When clicking submit, a sanity check is run to verify that the runs you asked for don’t already exist as part of another IPTS.</a:t>
            </a:r>
          </a:p>
          <a:p>
            <a:pPr marL="285750" indent="-285750" algn="l">
              <a:lnSpc>
                <a:spcPct val="90000"/>
              </a:lnSpc>
              <a:buFont typeface="Arial" panose="020B0604020202020204" pitchFamily="34" charset="0"/>
              <a:buChar char="•"/>
            </a:pPr>
            <a:endParaRPr lang="en-US" dirty="0">
              <a:latin typeface="+mn-lt"/>
            </a:endParaRPr>
          </a:p>
          <a:p>
            <a:pPr marL="285750" indent="-285750" algn="l">
              <a:lnSpc>
                <a:spcPct val="90000"/>
              </a:lnSpc>
              <a:buFont typeface="Arial" panose="020B0604020202020204" pitchFamily="34" charset="0"/>
              <a:buChar char="•"/>
            </a:pPr>
            <a:r>
              <a:rPr lang="en-US" dirty="0">
                <a:latin typeface="+mn-lt"/>
              </a:rPr>
              <a:t>The “find” button simply runs through the run entries and lists out missing runs. It doesn’t write anything.</a:t>
            </a:r>
          </a:p>
          <a:p>
            <a:pPr marL="285750" indent="-285750" algn="l">
              <a:lnSpc>
                <a:spcPct val="90000"/>
              </a:lnSpc>
              <a:buFont typeface="Arial" panose="020B0604020202020204" pitchFamily="34" charset="0"/>
              <a:buChar char="•"/>
            </a:pPr>
            <a:endParaRPr lang="en-US" dirty="0">
              <a:latin typeface="+mn-lt"/>
            </a:endParaRPr>
          </a:p>
          <a:p>
            <a:pPr marL="285750" indent="-285750" algn="l">
              <a:lnSpc>
                <a:spcPct val="90000"/>
              </a:lnSpc>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270426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D84BE2E7-EEA5-9B40-9683-67E21FE86258}"/>
              </a:ext>
            </a:extLst>
          </p:cNvPr>
          <p:cNvSpPr/>
          <p:nvPr/>
        </p:nvSpPr>
        <p:spPr>
          <a:xfrm>
            <a:off x="964898" y="1945822"/>
            <a:ext cx="6693533" cy="1089530"/>
          </a:xfrm>
          <a:prstGeom prst="roundRect">
            <a:avLst/>
          </a:prstGeom>
          <a:solidFill>
            <a:schemeClr val="accent6">
              <a:alpha val="71000"/>
            </a:scheme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FDA2D974-82AA-4B4C-B228-6E48376F38A0}"/>
              </a:ext>
            </a:extLst>
          </p:cNvPr>
          <p:cNvSpPr>
            <a:spLocks noGrp="1"/>
          </p:cNvSpPr>
          <p:nvPr>
            <p:ph type="title"/>
          </p:nvPr>
        </p:nvSpPr>
        <p:spPr>
          <a:xfrm>
            <a:off x="419100" y="264569"/>
            <a:ext cx="11515053" cy="535531"/>
          </a:xfrm>
        </p:spPr>
        <p:txBody>
          <a:bodyPr/>
          <a:lstStyle/>
          <a:p>
            <a:r>
              <a:rPr lang="en-US" dirty="0"/>
              <a:t>The most annoying errors</a:t>
            </a:r>
          </a:p>
        </p:txBody>
      </p:sp>
      <p:sp>
        <p:nvSpPr>
          <p:cNvPr id="7" name="Rectangle 6">
            <a:extLst>
              <a:ext uri="{FF2B5EF4-FFF2-40B4-BE49-F238E27FC236}">
                <a16:creationId xmlns:a16="http://schemas.microsoft.com/office/drawing/2014/main" id="{8F3D1339-D3B7-8141-B1BA-EA2BBFB36D7C}"/>
              </a:ext>
            </a:extLst>
          </p:cNvPr>
          <p:cNvSpPr/>
          <p:nvPr/>
        </p:nvSpPr>
        <p:spPr>
          <a:xfrm>
            <a:off x="991179" y="1264611"/>
            <a:ext cx="6412201" cy="590931"/>
          </a:xfrm>
          <a:prstGeom prst="rect">
            <a:avLst/>
          </a:prstGeom>
        </p:spPr>
        <p:txBody>
          <a:bodyPr wrap="square">
            <a:spAutoFit/>
          </a:bodyPr>
          <a:lstStyle/>
          <a:p>
            <a:pPr>
              <a:lnSpc>
                <a:spcPct val="90000"/>
              </a:lnSpc>
            </a:pPr>
            <a:r>
              <a:rPr lang="en-US" dirty="0"/>
              <a:t>#1.  PV entries come in at a high rate. These are only used for instrument monitoring and are deleted after 2 hours.</a:t>
            </a:r>
          </a:p>
        </p:txBody>
      </p:sp>
      <p:sp>
        <p:nvSpPr>
          <p:cNvPr id="9" name="Rectangle 8">
            <a:extLst>
              <a:ext uri="{FF2B5EF4-FFF2-40B4-BE49-F238E27FC236}">
                <a16:creationId xmlns:a16="http://schemas.microsoft.com/office/drawing/2014/main" id="{1723AD7D-0508-3442-B9BC-62D014DA3007}"/>
              </a:ext>
            </a:extLst>
          </p:cNvPr>
          <p:cNvSpPr/>
          <p:nvPr/>
        </p:nvSpPr>
        <p:spPr>
          <a:xfrm>
            <a:off x="2181675" y="2149708"/>
            <a:ext cx="4727134" cy="341632"/>
          </a:xfrm>
          <a:prstGeom prst="rect">
            <a:avLst/>
          </a:prstGeom>
        </p:spPr>
        <p:txBody>
          <a:bodyPr wrap="square">
            <a:spAutoFit/>
          </a:bodyPr>
          <a:lstStyle/>
          <a:p>
            <a:pPr>
              <a:lnSpc>
                <a:spcPct val="90000"/>
              </a:lnSpc>
            </a:pPr>
            <a:r>
              <a:rPr lang="en-US" dirty="0"/>
              <a:t>The </a:t>
            </a:r>
            <a:r>
              <a:rPr lang="en-US" dirty="0" err="1"/>
              <a:t>postgres</a:t>
            </a:r>
            <a:r>
              <a:rPr lang="en-US" dirty="0"/>
              <a:t> IDs will eventually run out!</a:t>
            </a:r>
          </a:p>
        </p:txBody>
      </p:sp>
      <p:sp>
        <p:nvSpPr>
          <p:cNvPr id="10" name="Rectangle 9">
            <a:extLst>
              <a:ext uri="{FF2B5EF4-FFF2-40B4-BE49-F238E27FC236}">
                <a16:creationId xmlns:a16="http://schemas.microsoft.com/office/drawing/2014/main" id="{8EAE256D-E70A-AC44-B344-163B6531B1AF}"/>
              </a:ext>
            </a:extLst>
          </p:cNvPr>
          <p:cNvSpPr/>
          <p:nvPr/>
        </p:nvSpPr>
        <p:spPr>
          <a:xfrm>
            <a:off x="1048592" y="2542692"/>
            <a:ext cx="6526146" cy="348557"/>
          </a:xfrm>
          <a:prstGeom prst="rect">
            <a:avLst/>
          </a:prstGeom>
        </p:spPr>
        <p:txBody>
          <a:bodyPr wrap="none">
            <a:spAutoFit/>
          </a:bodyPr>
          <a:lstStyle/>
          <a:p>
            <a:pPr>
              <a:lnSpc>
                <a:spcPct val="90000"/>
              </a:lnSpc>
            </a:pPr>
            <a:r>
              <a:rPr lang="en-US" dirty="0">
                <a:latin typeface="Courier New" panose="02070309020205020404" pitchFamily="49" charset="0"/>
                <a:cs typeface="Courier New" panose="02070309020205020404" pitchFamily="49" charset="0"/>
              </a:rPr>
              <a:t>ALTER SEQUENCE </a:t>
            </a:r>
            <a:r>
              <a:rPr lang="en-US" dirty="0" err="1">
                <a:latin typeface="Courier New" panose="02070309020205020404" pitchFamily="49" charset="0"/>
                <a:cs typeface="Courier New" panose="02070309020205020404" pitchFamily="49" charset="0"/>
              </a:rPr>
              <a:t>pvmon_pv_id_seq</a:t>
            </a:r>
            <a:r>
              <a:rPr lang="en-US" dirty="0">
                <a:latin typeface="Courier New" panose="02070309020205020404" pitchFamily="49" charset="0"/>
                <a:cs typeface="Courier New" panose="02070309020205020404" pitchFamily="49" charset="0"/>
              </a:rPr>
              <a:t> RESTART WITH 1;</a:t>
            </a:r>
          </a:p>
        </p:txBody>
      </p:sp>
      <p:sp>
        <p:nvSpPr>
          <p:cNvPr id="12" name="Rectangle 11">
            <a:extLst>
              <a:ext uri="{FF2B5EF4-FFF2-40B4-BE49-F238E27FC236}">
                <a16:creationId xmlns:a16="http://schemas.microsoft.com/office/drawing/2014/main" id="{A2F2873D-D86E-EA45-9C5F-83F2F13F1B1E}"/>
              </a:ext>
            </a:extLst>
          </p:cNvPr>
          <p:cNvSpPr/>
          <p:nvPr/>
        </p:nvSpPr>
        <p:spPr>
          <a:xfrm>
            <a:off x="4845716" y="5002458"/>
            <a:ext cx="6412201" cy="840230"/>
          </a:xfrm>
          <a:prstGeom prst="rect">
            <a:avLst/>
          </a:prstGeom>
        </p:spPr>
        <p:txBody>
          <a:bodyPr wrap="square">
            <a:spAutoFit/>
          </a:bodyPr>
          <a:lstStyle/>
          <a:p>
            <a:pPr>
              <a:lnSpc>
                <a:spcPct val="90000"/>
              </a:lnSpc>
            </a:pPr>
            <a:r>
              <a:rPr lang="en-US" dirty="0"/>
              <a:t>#2.  The way the services are set up tends to leave old processes behind after a restart. Always check otherwise restarting might not fix the problem.</a:t>
            </a:r>
          </a:p>
        </p:txBody>
      </p:sp>
    </p:spTree>
    <p:extLst>
      <p:ext uri="{BB962C8B-B14F-4D97-AF65-F5344CB8AC3E}">
        <p14:creationId xmlns:p14="http://schemas.microsoft.com/office/powerpoint/2010/main" val="3453982261"/>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6B0504-AE38-4B68-B5E7-89AA94502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BA20C22-D077-412B-81BA-8B2541026FA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14FB6BD-000C-41AF-9DE8-4264F777F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442</Words>
  <Application>Microsoft Office PowerPoint</Application>
  <PresentationFormat>Widescreen</PresentationFormat>
  <Paragraphs>48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Black</vt:lpstr>
      <vt:lpstr>Century Gothic</vt:lpstr>
      <vt:lpstr>Courier New</vt:lpstr>
      <vt:lpstr>ORNL</vt:lpstr>
      <vt:lpstr>When Things Go Wrong</vt:lpstr>
      <vt:lpstr>Plan for the next few weeks</vt:lpstr>
      <vt:lpstr>The IHC is calling… now what?</vt:lpstr>
      <vt:lpstr>The dangerous admin page</vt:lpstr>
      <vt:lpstr>The most annoying errors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2018-07-12T19:30:01Z</dcterms:created>
  <dcterms:modified xsi:type="dcterms:W3CDTF">2024-08-16T16:23:28Z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