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  <p:sldMasterId id="2147483944" r:id="rId2"/>
  </p:sldMasterIdLst>
  <p:notesMasterIdLst>
    <p:notesMasterId r:id="rId14"/>
  </p:notesMasterIdLst>
  <p:sldIdLst>
    <p:sldId id="256" r:id="rId3"/>
    <p:sldId id="262" r:id="rId4"/>
    <p:sldId id="270" r:id="rId5"/>
    <p:sldId id="279" r:id="rId6"/>
    <p:sldId id="275" r:id="rId7"/>
    <p:sldId id="263" r:id="rId8"/>
    <p:sldId id="273" r:id="rId9"/>
    <p:sldId id="268" r:id="rId10"/>
    <p:sldId id="269" r:id="rId11"/>
    <p:sldId id="281" r:id="rId12"/>
    <p:sldId id="28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9" autoAdjust="0"/>
    <p:restoredTop sz="99819" autoAdjust="0"/>
  </p:normalViewPr>
  <p:slideViewPr>
    <p:cSldViewPr snapToGrid="0" snapToObjects="1">
      <p:cViewPr varScale="1">
        <p:scale>
          <a:sx n="167" d="100"/>
          <a:sy n="167" d="100"/>
        </p:scale>
        <p:origin x="1224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DF83B-2493-F14C-BE2F-7A25558298E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DDFB-6A30-9E44-9264-382C5D713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services</a:t>
            </a:r>
          </a:p>
          <a:p>
            <a:r>
              <a:rPr lang="en-US" dirty="0" err="1"/>
              <a:t>Autoreducer</a:t>
            </a:r>
            <a:r>
              <a:rPr lang="en-US" baseline="0" dirty="0"/>
              <a:t> nodes = big analysis machines.</a:t>
            </a:r>
          </a:p>
          <a:p>
            <a:r>
              <a:rPr lang="en-US" dirty="0"/>
              <a:t>Fermi cluster: 32 nodes x 16 core x 64 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DDFB-6A30-9E44-9264-382C5D7130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8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Individualized =</a:t>
            </a:r>
            <a:r>
              <a:rPr lang="en-US" baseline="0" dirty="0"/>
              <a:t> which process to run, in which order, and on which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DDFB-6A30-9E44-9264-382C5D7130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0F866-E43C-408E-A637-F1A094D0DE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8/16/2024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55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6007706" cy="188451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/>
              <a:t>Workflow Management and Instrument Web Monitoring at</a:t>
            </a:r>
            <a:r>
              <a:rPr lang="en-US" sz="1000" baseline="0" dirty="0"/>
              <a:t> </a:t>
            </a:r>
            <a:r>
              <a:rPr lang="en-US" sz="1000" dirty="0"/>
              <a:t>the SNS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5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utrons/post_processing_agent" TargetMode="External"/><Relationship Id="rId2" Type="http://schemas.openxmlformats.org/officeDocument/2006/relationships/hyperlink" Target="https://github.com/neutrons/data_workflo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ntidproject/autoreduce/tree/master/ReductionScripts/s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3" y="254995"/>
            <a:ext cx="5122851" cy="1269578"/>
          </a:xfrm>
        </p:spPr>
        <p:txBody>
          <a:bodyPr/>
          <a:lstStyle/>
          <a:p>
            <a:r>
              <a:rPr lang="en-US" dirty="0"/>
              <a:t>Workflow Management and Instrument Web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3" y="2915354"/>
            <a:ext cx="4377389" cy="1005475"/>
          </a:xfrm>
        </p:spPr>
        <p:txBody>
          <a:bodyPr/>
          <a:lstStyle/>
          <a:p>
            <a:r>
              <a:rPr lang="en-US" dirty="0"/>
              <a:t>Mathieu Doucet</a:t>
            </a:r>
          </a:p>
          <a:p>
            <a:r>
              <a:rPr lang="en-US" sz="1400" i="1" dirty="0"/>
              <a:t>Neutron Data Analysis and Visualization Division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584417" y="6394639"/>
            <a:ext cx="2825718" cy="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i="1" dirty="0"/>
              <a:t>NDAV Training / Nov 2016</a:t>
            </a:r>
          </a:p>
        </p:txBody>
      </p:sp>
    </p:spTree>
    <p:extLst>
      <p:ext uri="{BB962C8B-B14F-4D97-AF65-F5344CB8AC3E}">
        <p14:creationId xmlns:p14="http://schemas.microsoft.com/office/powerpoint/2010/main" val="9283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3"/>
    </mc:Choice>
    <mc:Fallback xmlns="">
      <p:transition xmlns:p14="http://schemas.microsoft.com/office/powerpoint/2010/main" spd="slow" advTm="78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Failure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887809"/>
            <a:ext cx="8642640" cy="5179682"/>
          </a:xfrm>
        </p:spPr>
        <p:txBody>
          <a:bodyPr/>
          <a:lstStyle/>
          <a:p>
            <a:r>
              <a:rPr lang="en-US" sz="2400" dirty="0"/>
              <a:t>Web monitor: never</a:t>
            </a:r>
          </a:p>
          <a:p>
            <a:r>
              <a:rPr lang="en-US" sz="2400" dirty="0"/>
              <a:t>AR clients: never</a:t>
            </a:r>
          </a:p>
          <a:p>
            <a:r>
              <a:rPr lang="en-US" sz="2400" dirty="0"/>
              <a:t>Workflow manager: &lt; 2/</a:t>
            </a:r>
            <a:r>
              <a:rPr lang="en-US" sz="2400" dirty="0" err="1"/>
              <a:t>yr</a:t>
            </a:r>
            <a:endParaRPr lang="en-US" sz="2400" dirty="0"/>
          </a:p>
          <a:p>
            <a:r>
              <a:rPr lang="en-US" sz="2400" dirty="0"/>
              <a:t>AMQ brokers: once per 2-3 months</a:t>
            </a:r>
          </a:p>
          <a:p>
            <a:r>
              <a:rPr lang="en-US" sz="2400" dirty="0"/>
              <a:t>Workflow DB: frequent high IO due to system. No actual problem. The issue is being resolved.</a:t>
            </a:r>
          </a:p>
          <a:p>
            <a:r>
              <a:rPr lang="en-US" sz="2400" dirty="0"/>
              <a:t>ICAT: has to be restarted once every 6 weeks</a:t>
            </a:r>
          </a:p>
          <a:p>
            <a:r>
              <a:rPr lang="en-US" sz="2400" dirty="0"/>
              <a:t>DASMON listener: once a month, due to high traffic and </a:t>
            </a:r>
            <a:r>
              <a:rPr lang="en-US" sz="2400" dirty="0" err="1"/>
              <a:t>WorkflowDB</a:t>
            </a:r>
            <a:r>
              <a:rPr lang="en-US" sz="2400" dirty="0"/>
              <a:t> IO problems.</a:t>
            </a:r>
          </a:p>
        </p:txBody>
      </p:sp>
    </p:spTree>
    <p:extLst>
      <p:ext uri="{BB962C8B-B14F-4D97-AF65-F5344CB8AC3E}">
        <p14:creationId xmlns:p14="http://schemas.microsoft.com/office/powerpoint/2010/main" val="19390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7"/>
    </mc:Choice>
    <mc:Fallback xmlns="">
      <p:transition xmlns:p14="http://schemas.microsoft.com/office/powerpoint/2010/main" spd="slow" advTm="429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Where’s </a:t>
            </a:r>
            <a:r>
              <a:rPr lang="en-US"/>
              <a:t>the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 monitor and workflow manager:</a:t>
            </a:r>
          </a:p>
          <a:p>
            <a:pPr marL="395287" lvl="1" indent="0">
              <a:buNone/>
            </a:pPr>
            <a:r>
              <a:rPr lang="en-US" dirty="0">
                <a:hlinkClick r:id="rId2"/>
              </a:rPr>
              <a:t>https://github.com/neutrons/data_workflow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/>
              <a:t>Auto-reduction clients:</a:t>
            </a:r>
            <a:endParaRPr lang="en-US" dirty="0">
              <a:hlinkClick r:id="rId3"/>
            </a:endParaRPr>
          </a:p>
          <a:p>
            <a:pPr marL="395287" lvl="1" indent="0">
              <a:buNone/>
            </a:pPr>
            <a:r>
              <a:rPr lang="en-US" dirty="0">
                <a:hlinkClick r:id="rId3"/>
              </a:rPr>
              <a:t>https://github.com/neutrons/post_processing_agent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Reduction script repo:</a:t>
            </a:r>
          </a:p>
          <a:p>
            <a:pPr marL="395287" lvl="1" indent="0">
              <a:buNone/>
            </a:pPr>
            <a:r>
              <a:rPr lang="en-US" sz="2000" dirty="0">
                <a:hlinkClick r:id="rId4"/>
              </a:rPr>
              <a:t>https://github.com/mantidproject/autoreduce/tree/master/ReductionScripts/sns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3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/>
              <a:t>Post-Processing Overview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4659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Post-processing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18390" y="2743200"/>
            <a:ext cx="1600200" cy="838200"/>
          </a:xfrm>
          <a:prstGeom prst="roundRect">
            <a:avLst/>
          </a:prstGeom>
          <a:solidFill>
            <a:srgbClr val="84B64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46590" y="13716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Streaming 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4659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18390" y="5029200"/>
            <a:ext cx="1600200" cy="838200"/>
          </a:xfrm>
          <a:prstGeom prst="roundRect">
            <a:avLst/>
          </a:prstGeom>
          <a:solidFill>
            <a:srgbClr val="84B64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1839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</p:cNvCxnSpPr>
          <p:nvPr/>
        </p:nvCxnSpPr>
        <p:spPr>
          <a:xfrm>
            <a:off x="5546790" y="1790700"/>
            <a:ext cx="1371600" cy="95250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1"/>
          </p:cNvCxnSpPr>
          <p:nvPr/>
        </p:nvCxnSpPr>
        <p:spPr>
          <a:xfrm>
            <a:off x="5546790" y="3162300"/>
            <a:ext cx="1371600" cy="0"/>
          </a:xfrm>
          <a:prstGeom prst="straightConnector1">
            <a:avLst/>
          </a:prstGeom>
          <a:ln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6" idx="0"/>
          </p:cNvCxnSpPr>
          <p:nvPr/>
        </p:nvCxnSpPr>
        <p:spPr>
          <a:xfrm>
            <a:off x="7718490" y="3581400"/>
            <a:ext cx="0" cy="30480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6" idx="1"/>
          </p:cNvCxnSpPr>
          <p:nvPr/>
        </p:nvCxnSpPr>
        <p:spPr>
          <a:xfrm>
            <a:off x="5546790" y="4305300"/>
            <a:ext cx="1371600" cy="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622990" y="40386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status information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94408" y="2895600"/>
            <a:ext cx="1476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2154498">
            <a:off x="5615744" y="2118174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announces new file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809430" y="2429992"/>
            <a:ext cx="1676400" cy="43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70390" y="1198879"/>
            <a:ext cx="1371600" cy="264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sns-sts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15" idx="0"/>
            <a:endCxn id="16" idx="2"/>
          </p:cNvCxnSpPr>
          <p:nvPr/>
        </p:nvCxnSpPr>
        <p:spPr>
          <a:xfrm flipV="1">
            <a:off x="7718490" y="4724400"/>
            <a:ext cx="0" cy="30480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870390" y="3809999"/>
            <a:ext cx="1371600" cy="228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Local to instrument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820" y="4166178"/>
            <a:ext cx="3409688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DASMON reads in the stream and performs diagnostics.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780" y="2184399"/>
            <a:ext cx="3888388" cy="164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auto-reduction service takes care of reduction and cataloging.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Wingdings" charset="0"/>
              <a:buChar char="è"/>
            </a:pPr>
            <a:r>
              <a:rPr lang="en-US" sz="1600" dirty="0"/>
              <a:t>Reduction script can be modified by instrument staff.</a:t>
            </a: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1100" dirty="0"/>
              <a:t>      /SNS/REF_L/shared/</a:t>
            </a:r>
            <a:r>
              <a:rPr lang="en-US" sz="1100" dirty="0" err="1"/>
              <a:t>autoreduce</a:t>
            </a:r>
            <a:r>
              <a:rPr lang="en-US" sz="1100" dirty="0"/>
              <a:t>/</a:t>
            </a:r>
            <a:r>
              <a:rPr lang="en-US" sz="1100" dirty="0" err="1"/>
              <a:t>reduce_REF_L.py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780" y="1254784"/>
            <a:ext cx="3409688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Translation service notifies the workflow manager when a new data file is ready.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25632" y="5197878"/>
            <a:ext cx="3409688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web monitor allows us to keep track of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7247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30"/>
    </mc:Choice>
    <mc:Fallback xmlns="">
      <p:transition xmlns:p14="http://schemas.microsoft.com/office/powerpoint/2010/main" spd="slow" advTm="930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1281120"/>
          </a:xfrm>
        </p:spPr>
        <p:txBody>
          <a:bodyPr/>
          <a:lstStyle/>
          <a:p>
            <a:r>
              <a:rPr lang="en-US" dirty="0"/>
              <a:t>Workflow Management of Post Processing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849329"/>
          </a:xfrm>
        </p:spPr>
        <p:txBody>
          <a:bodyPr/>
          <a:lstStyle/>
          <a:p>
            <a:r>
              <a:rPr lang="en-US" dirty="0"/>
              <a:t>Manages all aspects of the post processing workflow, which can be individualized for each beam line.</a:t>
            </a:r>
          </a:p>
          <a:p>
            <a:r>
              <a:rPr lang="en-US"/>
              <a:t>Updates the database </a:t>
            </a:r>
            <a:r>
              <a:rPr lang="en-US" dirty="0"/>
              <a:t>as services complete tasks.</a:t>
            </a:r>
          </a:p>
          <a:p>
            <a:r>
              <a:rPr lang="en-US" dirty="0"/>
              <a:t>Translation service can send the message and forget. The workflow manager will be responsible for ensuring that the post processing completes.</a:t>
            </a:r>
          </a:p>
          <a:p>
            <a:r>
              <a:rPr lang="en-US" dirty="0"/>
              <a:t>Transacts with other workflow components through </a:t>
            </a:r>
            <a:r>
              <a:rPr lang="en-US" b="1" dirty="0" err="1"/>
              <a:t>ActiveMQ</a:t>
            </a:r>
            <a:r>
              <a:rPr lang="en-US" dirty="0"/>
              <a:t> using dedicated queues for each 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28"/>
    </mc:Choice>
    <mc:Fallback xmlns="">
      <p:transition xmlns:p14="http://schemas.microsoft.com/office/powerpoint/2010/main" spd="slow" advTm="492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 flipV="1">
            <a:off x="4419600" y="4495800"/>
            <a:ext cx="2438400" cy="304800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5029200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3886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580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2057400" y="1638300"/>
            <a:ext cx="1676400" cy="426897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2057400" y="2484297"/>
            <a:ext cx="2476500" cy="678003"/>
          </a:xfrm>
          <a:prstGeom prst="straightConnector1">
            <a:avLst/>
          </a:prstGeom>
          <a:ln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4533900" y="2484297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4" idx="1"/>
          </p:cNvCxnSpPr>
          <p:nvPr/>
        </p:nvCxnSpPr>
        <p:spPr>
          <a:xfrm>
            <a:off x="2057400" y="4305300"/>
            <a:ext cx="1676400" cy="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4" idx="1"/>
          </p:cNvCxnSpPr>
          <p:nvPr/>
        </p:nvCxnSpPr>
        <p:spPr>
          <a:xfrm flipV="1">
            <a:off x="2057400" y="4305300"/>
            <a:ext cx="1676400" cy="1004016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33600" y="403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44" name="TextBox 43"/>
          <p:cNvSpPr txBox="1"/>
          <p:nvPr/>
        </p:nvSpPr>
        <p:spPr>
          <a:xfrm rot="19551951">
            <a:off x="2369083" y="5002136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5800" y="3048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6" name="TextBox 45"/>
          <p:cNvSpPr txBox="1"/>
          <p:nvPr/>
        </p:nvSpPr>
        <p:spPr>
          <a:xfrm rot="20677678">
            <a:off x="27339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21427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566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0" name="Straight Arrow Connector 49"/>
          <p:cNvCxnSpPr>
            <a:stCxn id="14" idx="3"/>
            <a:endCxn id="16" idx="1"/>
          </p:cNvCxnSpPr>
          <p:nvPr/>
        </p:nvCxnSpPr>
        <p:spPr>
          <a:xfrm>
            <a:off x="5334000" y="4305300"/>
            <a:ext cx="1524000" cy="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7658100" y="2438400"/>
            <a:ext cx="0" cy="144780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5334000" y="2065197"/>
            <a:ext cx="2324100" cy="1821003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0107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488529" y="1325703"/>
            <a:ext cx="2111477" cy="3657600"/>
          </a:xfrm>
          <a:prstGeom prst="rect">
            <a:avLst/>
          </a:prstGeom>
          <a:noFill/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3483" y="2399916"/>
            <a:ext cx="1752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51" name="Straight Arrow Connector 30"/>
          <p:cNvCxnSpPr/>
          <p:nvPr/>
        </p:nvCxnSpPr>
        <p:spPr>
          <a:xfrm rot="10800000">
            <a:off x="2057400" y="4419600"/>
            <a:ext cx="2438400" cy="381000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9931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webmon.sns.gov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62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521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16801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25018">
            <a:off x="2357099" y="3375307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58" name="Straight Arrow Connector 57"/>
          <p:cNvCxnSpPr>
            <a:stCxn id="8" idx="3"/>
            <a:endCxn id="14" idx="1"/>
          </p:cNvCxnSpPr>
          <p:nvPr/>
        </p:nvCxnSpPr>
        <p:spPr>
          <a:xfrm>
            <a:off x="2057400" y="3162300"/>
            <a:ext cx="1676400" cy="114300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747145" y="2206361"/>
            <a:ext cx="1246112" cy="428106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livedata.sns.gov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421320" y="4329737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Manager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456785" y="4158695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data cataloging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467460" y="2547443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autoreduce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467460" y="894270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NX cataloging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0629" y="1658158"/>
            <a:ext cx="1629831" cy="575489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3830" y="2776115"/>
            <a:ext cx="807720" cy="631627"/>
            <a:chOff x="2362200" y="4123253"/>
            <a:chExt cx="807720" cy="631627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0" y="4137660"/>
              <a:ext cx="807720" cy="617220"/>
              <a:chOff x="4000500" y="1920240"/>
              <a:chExt cx="807720" cy="617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000500" y="225552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00500" y="218313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00500" y="211836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000500" y="204978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00500" y="198120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00500" y="192024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498999" y="412325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PFS</a:t>
              </a:r>
            </a:p>
          </p:txBody>
        </p:sp>
      </p:grpSp>
      <p:cxnSp>
        <p:nvCxnSpPr>
          <p:cNvPr id="20" name="Straight Arrow Connector 19"/>
          <p:cNvCxnSpPr>
            <a:stCxn id="8" idx="2"/>
            <a:endCxn id="17" idx="0"/>
          </p:cNvCxnSpPr>
          <p:nvPr/>
        </p:nvCxnSpPr>
        <p:spPr>
          <a:xfrm flipH="1">
            <a:off x="597690" y="2233647"/>
            <a:ext cx="547855" cy="54246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419735" y="855865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Cataloging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16292" y="2411546"/>
            <a:ext cx="898133" cy="62888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ICAT server</a:t>
            </a:r>
          </a:p>
        </p:txBody>
      </p:sp>
      <p:cxnSp>
        <p:nvCxnSpPr>
          <p:cNvPr id="25" name="Straight Arrow Connector 24"/>
          <p:cNvCxnSpPr>
            <a:stCxn id="46" idx="3"/>
            <a:endCxn id="23" idx="1"/>
          </p:cNvCxnSpPr>
          <p:nvPr/>
        </p:nvCxnSpPr>
        <p:spPr>
          <a:xfrm>
            <a:off x="5800960" y="1143024"/>
            <a:ext cx="1615332" cy="158296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5" idx="2"/>
            <a:endCxn id="23" idx="1"/>
          </p:cNvCxnSpPr>
          <p:nvPr/>
        </p:nvCxnSpPr>
        <p:spPr>
          <a:xfrm flipV="1">
            <a:off x="5086485" y="2725990"/>
            <a:ext cx="2329807" cy="189356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62820" y="2120056"/>
            <a:ext cx="11882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service API</a:t>
            </a:r>
          </a:p>
        </p:txBody>
      </p:sp>
      <p:cxnSp>
        <p:nvCxnSpPr>
          <p:cNvPr id="33" name="Straight Arrow Connector 32"/>
          <p:cNvCxnSpPr>
            <a:stCxn id="8" idx="3"/>
            <a:endCxn id="34" idx="1"/>
          </p:cNvCxnSpPr>
          <p:nvPr/>
        </p:nvCxnSpPr>
        <p:spPr>
          <a:xfrm flipV="1">
            <a:off x="1960460" y="1943797"/>
            <a:ext cx="422455" cy="210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1"/>
          </p:cNvCxnSpPr>
          <p:nvPr/>
        </p:nvCxnSpPr>
        <p:spPr>
          <a:xfrm flipV="1">
            <a:off x="3535065" y="1104619"/>
            <a:ext cx="884670" cy="88179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4" idx="1"/>
          </p:cNvCxnSpPr>
          <p:nvPr/>
        </p:nvCxnSpPr>
        <p:spPr>
          <a:xfrm>
            <a:off x="3535065" y="1986414"/>
            <a:ext cx="883315" cy="75129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418380" y="2488957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Auto-reduce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419735" y="4122048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data cataloging</a:t>
            </a:r>
          </a:p>
        </p:txBody>
      </p:sp>
      <p:cxnSp>
        <p:nvCxnSpPr>
          <p:cNvPr id="78" name="Straight Arrow Connector 77"/>
          <p:cNvCxnSpPr>
            <a:endCxn id="75" idx="1"/>
          </p:cNvCxnSpPr>
          <p:nvPr/>
        </p:nvCxnSpPr>
        <p:spPr>
          <a:xfrm>
            <a:off x="3535065" y="1986414"/>
            <a:ext cx="884670" cy="238438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6"/>
          <p:cNvSpPr txBox="1">
            <a:spLocks/>
          </p:cNvSpPr>
          <p:nvPr/>
        </p:nvSpPr>
        <p:spPr bwMode="auto">
          <a:xfrm>
            <a:off x="111124" y="177800"/>
            <a:ext cx="891585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dirty="0"/>
              <a:t>ActiveMQ Communication Flow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382915" y="1658158"/>
            <a:ext cx="1165990" cy="571277"/>
          </a:xfrm>
          <a:prstGeom prst="roundRect">
            <a:avLst>
              <a:gd name="adj" fmla="val 10119"/>
            </a:avLst>
          </a:prstGeom>
          <a:solidFill>
            <a:srgbClr val="84B64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ActiveMQ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broker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384270" y="4272427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Manager</a:t>
            </a:r>
          </a:p>
        </p:txBody>
      </p:sp>
      <p:cxnSp>
        <p:nvCxnSpPr>
          <p:cNvPr id="53" name="Straight Arrow Connector 52"/>
          <p:cNvCxnSpPr>
            <a:endCxn id="52" idx="0"/>
          </p:cNvCxnSpPr>
          <p:nvPr/>
        </p:nvCxnSpPr>
        <p:spPr>
          <a:xfrm flipH="1">
            <a:off x="3051020" y="2233647"/>
            <a:ext cx="11605" cy="203878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316293" y="5225701"/>
            <a:ext cx="877501" cy="617220"/>
            <a:chOff x="2332513" y="4137660"/>
            <a:chExt cx="877501" cy="617220"/>
          </a:xfrm>
        </p:grpSpPr>
        <p:grpSp>
          <p:nvGrpSpPr>
            <p:cNvPr id="57" name="Group 56"/>
            <p:cNvGrpSpPr/>
            <p:nvPr/>
          </p:nvGrpSpPr>
          <p:grpSpPr>
            <a:xfrm>
              <a:off x="2362200" y="4137660"/>
              <a:ext cx="807720" cy="617220"/>
              <a:chOff x="4000500" y="1920240"/>
              <a:chExt cx="807720" cy="61722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000500" y="225552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00500" y="218313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000500" y="211836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000500" y="204978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000500" y="198120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00500" y="192024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332513" y="4161658"/>
              <a:ext cx="877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Reporting DB</a:t>
              </a:r>
            </a:p>
          </p:txBody>
        </p:sp>
      </p:grpSp>
      <p:cxnSp>
        <p:nvCxnSpPr>
          <p:cNvPr id="65" name="Straight Arrow Connector 64"/>
          <p:cNvCxnSpPr>
            <a:stCxn id="52" idx="1"/>
            <a:endCxn id="64" idx="0"/>
          </p:cNvCxnSpPr>
          <p:nvPr/>
        </p:nvCxnSpPr>
        <p:spPr>
          <a:xfrm flipH="1">
            <a:off x="1749840" y="4521181"/>
            <a:ext cx="634430" cy="70452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23525" y="3751904"/>
            <a:ext cx="2342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1F1F1F">
                    <a:lumMod val="75000"/>
                    <a:lumOff val="25000"/>
                  </a:srgbClr>
                </a:solidFill>
                <a:latin typeface="Calibri"/>
                <a:cs typeface="+mn-cs"/>
              </a:rPr>
              <a:t>WM makes sure that every run goes through the full processing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418380" y="1355130"/>
            <a:ext cx="234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CATALOG.DATA_READY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CATALOG.STARTED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CATALOG.COMPLETE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298755" y="5286176"/>
            <a:ext cx="1420985" cy="76944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+mn-cs"/>
              </a:rPr>
              <a:t>Messaging legend:</a:t>
            </a:r>
          </a:p>
          <a:p>
            <a:pPr lvl="0"/>
            <a:endParaRPr lang="en-US" sz="1100" dirty="0">
              <a:solidFill>
                <a:schemeClr val="accent2"/>
              </a:solidFill>
              <a:latin typeface="Calibri"/>
              <a:cs typeface="+mn-cs"/>
            </a:endParaRPr>
          </a:p>
          <a:p>
            <a:pPr lvl="0"/>
            <a:r>
              <a:rPr lang="en-US" sz="1100" dirty="0">
                <a:solidFill>
                  <a:schemeClr val="accent2"/>
                </a:solidFill>
                <a:latin typeface="Calibri"/>
                <a:cs typeface="+mn-cs"/>
              </a:rPr>
              <a:t>Message received</a:t>
            </a:r>
          </a:p>
          <a:p>
            <a:pPr lvl="0"/>
            <a:r>
              <a:rPr lang="en-US" sz="1100" dirty="0">
                <a:solidFill>
                  <a:schemeClr val="accent1"/>
                </a:solidFill>
                <a:latin typeface="Calibri"/>
                <a:cs typeface="+mn-cs"/>
              </a:rPr>
              <a:t>Message sent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418380" y="3006545"/>
            <a:ext cx="234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REDUCTION.DATA_READY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REDUCTION.COMPLETE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418380" y="4619555"/>
            <a:ext cx="268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REDUCTION_CATALOG.DATA_READY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REDUCTION_CATALOG.STARTED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REDUCTION_CATALOG.COMPLETE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15550" y="2276850"/>
            <a:ext cx="2688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POSTPROCESS.DATA_READY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382915" y="4815027"/>
            <a:ext cx="2688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schemeClr val="accent2"/>
                </a:solidFill>
                <a:latin typeface="Calibri"/>
                <a:cs typeface="+mn-cs"/>
              </a:rPr>
              <a:t>POSTPROCESS.DATA_READY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CATALOG.STARTED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CATALOG.COMPLETE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REDUCTION.COMPLETE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REDUCTION_CATALOG.STARTED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REDUCTION_CATALOG.COMPLETE</a:t>
            </a:r>
            <a:endParaRPr lang="en-US" sz="900" dirty="0">
              <a:solidFill>
                <a:schemeClr val="accent2"/>
              </a:solidFill>
              <a:latin typeface="Calibri"/>
              <a:cs typeface="+mn-cs"/>
            </a:endParaRP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CATALOG.DATA_READY</a:t>
            </a: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REDUCTION.DATA_READY</a:t>
            </a: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REDUCTION_CATALOG.DATA_READY</a:t>
            </a:r>
          </a:p>
        </p:txBody>
      </p:sp>
    </p:spTree>
    <p:extLst>
      <p:ext uri="{BB962C8B-B14F-4D97-AF65-F5344CB8AC3E}">
        <p14:creationId xmlns:p14="http://schemas.microsoft.com/office/powerpoint/2010/main" val="4706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5"/>
    </mc:Choice>
    <mc:Fallback xmlns="">
      <p:transition xmlns:p14="http://schemas.microsoft.com/office/powerpoint/2010/main" spd="slow" advTm="556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err="1"/>
              <a:t>ActiveMQ</a:t>
            </a:r>
            <a:r>
              <a:rPr lang="en-US" dirty="0"/>
              <a:t>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74" y="2380389"/>
            <a:ext cx="8642640" cy="3747119"/>
          </a:xfrm>
        </p:spPr>
        <p:txBody>
          <a:bodyPr>
            <a:normAutofit/>
          </a:bodyPr>
          <a:lstStyle/>
          <a:p>
            <a:r>
              <a:rPr lang="en-US" dirty="0"/>
              <a:t>Messages delivered to brokers are durable and will be preserved should a broker fail.</a:t>
            </a:r>
          </a:p>
          <a:p>
            <a:r>
              <a:rPr lang="en-US" dirty="0"/>
              <a:t>Clustered brokers provide failover functionality to support high-availability.</a:t>
            </a:r>
          </a:p>
          <a:p>
            <a:r>
              <a:rPr lang="en-US" dirty="0"/>
              <a:t>Load balancing across all components is managed automatically.</a:t>
            </a:r>
          </a:p>
          <a:p>
            <a:pPr lvl="1"/>
            <a:r>
              <a:rPr lang="en-US" dirty="0"/>
              <a:t> Separate queues are used for each task, and balancing occurs as worker nodes pick up the messages.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024" y="902400"/>
            <a:ext cx="8759325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workflow manager and the services communicate through </a:t>
            </a:r>
            <a:r>
              <a:rPr lang="en-US" sz="2800" dirty="0" err="1"/>
              <a:t>ActiveMQ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4001" y="1794868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http://</a:t>
            </a:r>
            <a:r>
              <a:rPr lang="en-US" sz="2400" dirty="0" err="1">
                <a:solidFill>
                  <a:schemeClr val="accent1"/>
                </a:solidFill>
              </a:rPr>
              <a:t>activemq.apache.org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355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7"/>
    </mc:Choice>
    <mc:Fallback xmlns="">
      <p:transition xmlns:p14="http://schemas.microsoft.com/office/powerpoint/2010/main" spd="slow" advTm="654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Online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9" y="1443385"/>
            <a:ext cx="3912740" cy="4195415"/>
          </a:xfrm>
        </p:spPr>
        <p:txBody>
          <a:bodyPr/>
          <a:lstStyle/>
          <a:p>
            <a:r>
              <a:rPr lang="en-US" dirty="0"/>
              <a:t>A diagnostics page allows us to verify the health of the system.</a:t>
            </a:r>
          </a:p>
          <a:p>
            <a:r>
              <a:rPr lang="en-US" dirty="0"/>
              <a:t>Pinpoints the issue for common problems.</a:t>
            </a:r>
          </a:p>
          <a:p>
            <a:r>
              <a:rPr lang="en-US" dirty="0"/>
              <a:t>The system tries to self-diagnose as much as possible.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08" y="740585"/>
            <a:ext cx="5030091" cy="55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4"/>
    </mc:Choice>
    <mc:Fallback xmlns="">
      <p:transition xmlns:p14="http://schemas.microsoft.com/office/powerpoint/2010/main" spd="slow" advTm="594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Run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4249847" cy="4195415"/>
          </a:xfrm>
        </p:spPr>
        <p:txBody>
          <a:bodyPr/>
          <a:lstStyle/>
          <a:p>
            <a:r>
              <a:rPr lang="en-US" dirty="0"/>
              <a:t>Information about each run is available.</a:t>
            </a:r>
          </a:p>
          <a:p>
            <a:endParaRPr lang="en-US" dirty="0"/>
          </a:p>
          <a:p>
            <a:r>
              <a:rPr lang="en-US" dirty="0"/>
              <a:t>Allows for image upload by the auto-reduction.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378" y="642089"/>
            <a:ext cx="4791621" cy="56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0"/>
    </mc:Choice>
    <mc:Fallback xmlns="">
      <p:transition xmlns:p14="http://schemas.microsoft.com/office/powerpoint/2010/main" spd="slow" advTm="549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Run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4286836" cy="4195415"/>
          </a:xfrm>
        </p:spPr>
        <p:txBody>
          <a:bodyPr/>
          <a:lstStyle/>
          <a:p>
            <a:r>
              <a:rPr lang="en-US" dirty="0"/>
              <a:t>Shows you a list of all cataloged files.</a:t>
            </a:r>
          </a:p>
          <a:p>
            <a:r>
              <a:rPr lang="en-US" dirty="0"/>
              <a:t>Both raw and reduced files are cataloged.</a:t>
            </a:r>
          </a:p>
          <a:p>
            <a:r>
              <a:rPr lang="en-US" dirty="0"/>
              <a:t>Gives you a timeline of the workflow progress.</a:t>
            </a:r>
          </a:p>
          <a:p>
            <a:r>
              <a:rPr lang="en-US" dirty="0"/>
              <a:t>Allows instrument team to reprocess their data.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62" b="1514"/>
          <a:stretch/>
        </p:blipFill>
        <p:spPr>
          <a:xfrm>
            <a:off x="4307210" y="739739"/>
            <a:ext cx="4836789" cy="5474071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flipV="1">
            <a:off x="1587500" y="5175481"/>
            <a:ext cx="2776063" cy="981064"/>
          </a:xfrm>
          <a:prstGeom prst="bentArrow">
            <a:avLst>
              <a:gd name="adj1" fmla="val 2447"/>
              <a:gd name="adj2" fmla="val 7215"/>
              <a:gd name="adj3" fmla="val 29747"/>
              <a:gd name="adj4" fmla="val 39953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10"/>
    </mc:Choice>
    <mc:Fallback xmlns="">
      <p:transition xmlns:p14="http://schemas.microsoft.com/office/powerpoint/2010/main" spd="slow" advTm="58910"/>
    </mc:Fallback>
  </mc:AlternateContent>
</p:sld>
</file>

<file path=ppt/theme/theme1.xml><?xml version="1.0" encoding="utf-8"?>
<a:theme xmlns:a="http://schemas.openxmlformats.org/drawingml/2006/main" name="Default Theme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NL_Theme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2014</TotalTime>
  <Words>733</Words>
  <Application>Microsoft Office PowerPoint</Application>
  <PresentationFormat>On-screen Show (4:3)</PresentationFormat>
  <Paragraphs>144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Default Theme</vt:lpstr>
      <vt:lpstr>ORNL_Theme</vt:lpstr>
      <vt:lpstr>Workflow Management and Instrument Web Monitoring</vt:lpstr>
      <vt:lpstr>Post-Processing Overview</vt:lpstr>
      <vt:lpstr>Workflow Management of Post Processing Services </vt:lpstr>
      <vt:lpstr>Post-Processing Architecture</vt:lpstr>
      <vt:lpstr>PowerPoint Presentation</vt:lpstr>
      <vt:lpstr>ActiveMQ Messaging</vt:lpstr>
      <vt:lpstr>Online Diagnostics</vt:lpstr>
      <vt:lpstr>Run Details</vt:lpstr>
      <vt:lpstr>Run Details</vt:lpstr>
      <vt:lpstr>Failure Rates</vt:lpstr>
      <vt:lpstr>Where’s the code?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 Management and Instrument Web Monitoring at  the SNS</dc:title>
  <dc:creator>Mathieu Doucet</dc:creator>
  <cp:lastModifiedBy>Borreguero Calvo, Jose</cp:lastModifiedBy>
  <cp:revision>173</cp:revision>
  <dcterms:created xsi:type="dcterms:W3CDTF">2014-05-22T13:50:21Z</dcterms:created>
  <dcterms:modified xsi:type="dcterms:W3CDTF">2024-08-16T20:01:38Z</dcterms:modified>
</cp:coreProperties>
</file>