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94" r:id="rId6"/>
    <p:sldId id="296" r:id="rId7"/>
    <p:sldId id="297" r:id="rId8"/>
    <p:sldId id="300" r:id="rId9"/>
    <p:sldId id="298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63" autoAdjust="0"/>
    <p:restoredTop sz="95161" autoAdjust="0"/>
  </p:normalViewPr>
  <p:slideViewPr>
    <p:cSldViewPr snapToGrid="0" showGuides="1">
      <p:cViewPr varScale="1">
        <p:scale>
          <a:sx n="145" d="100"/>
          <a:sy n="145" d="100"/>
        </p:scale>
        <p:origin x="184" y="400"/>
      </p:cViewPr>
      <p:guideLst>
        <p:guide orient="horz" pos="504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6/26/20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6/26/20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neutrons/post_processing_agen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0503723" cy="978729"/>
          </a:xfrm>
        </p:spPr>
        <p:txBody>
          <a:bodyPr/>
          <a:lstStyle/>
          <a:p>
            <a:r>
              <a:rPr lang="en-US" dirty="0" err="1"/>
              <a:t>Autoreduction</a:t>
            </a:r>
            <a:r>
              <a:rPr lang="en-US" dirty="0"/>
              <a:t> service: installation and maintenance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Mathieu Doucet</a:t>
            </a:r>
          </a:p>
          <a:p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E3D2-E021-4746-B54F-E32149D1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Plan for the next few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07FB-FAAA-1A46-BDD5-D39CA78B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40" y="1267716"/>
            <a:ext cx="11523520" cy="4195415"/>
          </a:xfrm>
        </p:spPr>
        <p:txBody>
          <a:bodyPr/>
          <a:lstStyle/>
          <a:p>
            <a:pPr marL="403225" lvl="1" indent="0">
              <a:buNone/>
            </a:pPr>
            <a:r>
              <a:rPr lang="en-US" sz="2000" dirty="0"/>
              <a:t>Test environment:</a:t>
            </a:r>
          </a:p>
          <a:p>
            <a:pPr marL="403225" lvl="1" indent="0">
              <a:buNone/>
            </a:pPr>
            <a:r>
              <a:rPr lang="en-US" sz="2000" dirty="0"/>
              <a:t>	</a:t>
            </a:r>
            <a:r>
              <a:rPr lang="en-US" sz="1600" dirty="0"/>
              <a:t>New RHEL8 machines are being set up so we can install them together</a:t>
            </a:r>
          </a:p>
          <a:p>
            <a:pPr marL="403225" lvl="1" indent="0">
              <a:buNone/>
            </a:pPr>
            <a:endParaRPr lang="en-US" sz="2000" dirty="0"/>
          </a:p>
          <a:p>
            <a:pPr marL="403225" lvl="1" indent="0">
              <a:buNone/>
            </a:pPr>
            <a:r>
              <a:rPr lang="en-US" sz="2000" dirty="0"/>
              <a:t>Topics to cover:</a:t>
            </a:r>
            <a:endParaRPr lang="en-US" sz="1600" dirty="0"/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General overview 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Workflow manager and DASMON listener – Installation &amp;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Web monitor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b="1" dirty="0" err="1">
                <a:solidFill>
                  <a:schemeClr val="tx2"/>
                </a:solidFill>
              </a:rPr>
              <a:t>Autoreduction</a:t>
            </a:r>
            <a:r>
              <a:rPr lang="en-US" sz="1600" b="1" dirty="0">
                <a:solidFill>
                  <a:schemeClr val="tx2"/>
                </a:solidFill>
              </a:rPr>
              <a:t> service – Installation and maintenance [this presentation]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setup through </a:t>
            </a:r>
            <a:r>
              <a:rPr lang="en-US" sz="1600" dirty="0" err="1"/>
              <a:t>webmon</a:t>
            </a:r>
            <a:r>
              <a:rPr lang="en-US" sz="1600" dirty="0"/>
              <a:t> – how-to and future vision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The IHC call – when things go wrong &amp; recovery strategies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Vision for the future – what I would do differently</a:t>
            </a:r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17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2DE76CE-6323-B54F-AA5F-1E43172120CF}"/>
              </a:ext>
            </a:extLst>
          </p:cNvPr>
          <p:cNvSpPr/>
          <p:nvPr/>
        </p:nvSpPr>
        <p:spPr>
          <a:xfrm>
            <a:off x="2361178" y="2244503"/>
            <a:ext cx="2111477" cy="1525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29400" y="4495800"/>
            <a:ext cx="2438400" cy="3048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7000" y="5029201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3886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6743700" y="2484298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4" idx="1"/>
          </p:cNvCxnSpPr>
          <p:nvPr/>
        </p:nvCxnSpPr>
        <p:spPr>
          <a:xfrm>
            <a:off x="4267200" y="4305300"/>
            <a:ext cx="1676400" cy="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4" idx="1"/>
          </p:cNvCxnSpPr>
          <p:nvPr/>
        </p:nvCxnSpPr>
        <p:spPr>
          <a:xfrm flipV="1">
            <a:off x="4267200" y="4305300"/>
            <a:ext cx="1676400" cy="1004016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400" y="403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44" name="TextBox 43"/>
          <p:cNvSpPr txBox="1"/>
          <p:nvPr/>
        </p:nvSpPr>
        <p:spPr>
          <a:xfrm rot="19551951">
            <a:off x="4578884" y="5002136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5600" y="3048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0" name="Straight Arrow Connector 49"/>
          <p:cNvCxnSpPr>
            <a:stCxn id="14" idx="3"/>
            <a:endCxn id="16" idx="1"/>
          </p:cNvCxnSpPr>
          <p:nvPr/>
        </p:nvCxnSpPr>
        <p:spPr>
          <a:xfrm>
            <a:off x="7543800" y="4305300"/>
            <a:ext cx="1524000" cy="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51" name="Straight Arrow Connector 30"/>
          <p:cNvCxnSpPr/>
          <p:nvPr/>
        </p:nvCxnSpPr>
        <p:spPr>
          <a:xfrm rot="10800000">
            <a:off x="4267200" y="4419600"/>
            <a:ext cx="2438400" cy="3810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webmon.sns.gov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25018">
            <a:off x="4566900" y="3375307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58" name="Straight Arrow Connector 57"/>
          <p:cNvCxnSpPr>
            <a:stCxn id="8" idx="3"/>
            <a:endCxn id="14" idx="1"/>
          </p:cNvCxnSpPr>
          <p:nvPr/>
        </p:nvCxnSpPr>
        <p:spPr>
          <a:xfrm>
            <a:off x="4267200" y="3162300"/>
            <a:ext cx="1676400" cy="114300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5D8385-42E9-EC43-9748-F3AC6805812D}"/>
              </a:ext>
            </a:extLst>
          </p:cNvPr>
          <p:cNvSpPr txBox="1"/>
          <p:nvPr/>
        </p:nvSpPr>
        <p:spPr>
          <a:xfrm>
            <a:off x="279450" y="4150537"/>
            <a:ext cx="218145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Owned by DAS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Local to instrument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All involved would like to see it go.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Known issue: DAS GL doesn’t like that a tool not owned by DAS report on DAS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45C2F21-0122-F640-886A-FD98E7F7741E}"/>
              </a:ext>
            </a:extLst>
          </p:cNvPr>
          <p:cNvSpPr/>
          <p:nvPr/>
        </p:nvSpPr>
        <p:spPr>
          <a:xfrm>
            <a:off x="2400992" y="3829380"/>
            <a:ext cx="222684" cy="183482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C707D-5AEB-664E-A544-CB7221A7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5BC8-8819-A045-8AA3-4499C1DB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34" y="986186"/>
            <a:ext cx="5163689" cy="4195415"/>
          </a:xfrm>
        </p:spPr>
        <p:txBody>
          <a:bodyPr/>
          <a:lstStyle/>
          <a:p>
            <a:r>
              <a:rPr lang="en-US" sz="1800" dirty="0"/>
              <a:t>There help on the repo (probably outdated)</a:t>
            </a:r>
          </a:p>
          <a:p>
            <a:r>
              <a:rPr lang="en-US" sz="1800" dirty="0"/>
              <a:t>This is an old refactor (2014) of old software (2012-ish).</a:t>
            </a:r>
          </a:p>
          <a:p>
            <a:r>
              <a:rPr lang="en-US" sz="1800" dirty="0"/>
              <a:t>As we migrated away from ICAT for cataloging, some code has been cleaned up. Some cleaning up didn’t get done yet.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DD7DCB9-5655-DE43-8656-B869CACA448D}"/>
              </a:ext>
            </a:extLst>
          </p:cNvPr>
          <p:cNvSpPr/>
          <p:nvPr/>
        </p:nvSpPr>
        <p:spPr>
          <a:xfrm>
            <a:off x="6172393" y="4898004"/>
            <a:ext cx="5757777" cy="283598"/>
          </a:xfrm>
          <a:prstGeom prst="roundRect">
            <a:avLst>
              <a:gd name="adj" fmla="val 50000"/>
            </a:avLst>
          </a:prstGeom>
          <a:noFill/>
          <a:ln w="85725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6BBE9C-B3E5-FD4A-94B7-192A4617D5B3}"/>
              </a:ext>
            </a:extLst>
          </p:cNvPr>
          <p:cNvCxnSpPr>
            <a:cxnSpLocks/>
          </p:cNvCxnSpPr>
          <p:nvPr/>
        </p:nvCxnSpPr>
        <p:spPr>
          <a:xfrm flipV="1">
            <a:off x="3349869" y="5545215"/>
            <a:ext cx="1861555" cy="28208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74DA8BA-EBAE-3042-AD49-C40A51C0304C}"/>
              </a:ext>
            </a:extLst>
          </p:cNvPr>
          <p:cNvSpPr txBox="1"/>
          <p:nvPr/>
        </p:nvSpPr>
        <p:spPr>
          <a:xfrm>
            <a:off x="607103" y="5656483"/>
            <a:ext cx="326798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This is the service script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2EC3CC-C627-6649-B242-0EA252A19772}"/>
              </a:ext>
            </a:extLst>
          </p:cNvPr>
          <p:cNvCxnSpPr>
            <a:cxnSpLocks/>
          </p:cNvCxnSpPr>
          <p:nvPr/>
        </p:nvCxnSpPr>
        <p:spPr>
          <a:xfrm>
            <a:off x="3423036" y="4965890"/>
            <a:ext cx="1720464" cy="21128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794D22B-87B5-5D45-8220-FFF1155653FA}"/>
              </a:ext>
            </a:extLst>
          </p:cNvPr>
          <p:cNvCxnSpPr>
            <a:cxnSpLocks/>
          </p:cNvCxnSpPr>
          <p:nvPr/>
        </p:nvCxnSpPr>
        <p:spPr>
          <a:xfrm>
            <a:off x="4454057" y="4051813"/>
            <a:ext cx="75736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D9B727-B7A6-6845-8323-524057710FB6}"/>
              </a:ext>
            </a:extLst>
          </p:cNvPr>
          <p:cNvSpPr txBox="1"/>
          <p:nvPr/>
        </p:nvSpPr>
        <p:spPr>
          <a:xfrm>
            <a:off x="1611245" y="3828130"/>
            <a:ext cx="28088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This is where the newer job classes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2093C7-523F-734B-A501-7AF3110407A6}"/>
              </a:ext>
            </a:extLst>
          </p:cNvPr>
          <p:cNvSpPr txBox="1"/>
          <p:nvPr/>
        </p:nvSpPr>
        <p:spPr>
          <a:xfrm>
            <a:off x="518745" y="4706296"/>
            <a:ext cx="28088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+mn-lt"/>
              </a:rPr>
              <a:t>Some code is no longer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54C66-1293-BC49-ABA2-21FAC6738103}"/>
              </a:ext>
            </a:extLst>
          </p:cNvPr>
          <p:cNvSpPr/>
          <p:nvPr/>
        </p:nvSpPr>
        <p:spPr>
          <a:xfrm>
            <a:off x="6229377" y="332962"/>
            <a:ext cx="5416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https://github.com/neutrons/post_processing_agent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31177-7E98-004D-A5A1-80C79BBB8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064" y="879345"/>
            <a:ext cx="6151518" cy="1881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B33345-8F18-4148-B1A3-D61B0E0F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24" y="3097522"/>
            <a:ext cx="6874558" cy="301701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AAE51C-9A5E-E042-A1DE-FABED23313DA}"/>
              </a:ext>
            </a:extLst>
          </p:cNvPr>
          <p:cNvCxnSpPr/>
          <p:nvPr/>
        </p:nvCxnSpPr>
        <p:spPr>
          <a:xfrm>
            <a:off x="5486735" y="5078108"/>
            <a:ext cx="632393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AF4F84-8368-FC49-854A-A47ED4875ADB}"/>
              </a:ext>
            </a:extLst>
          </p:cNvPr>
          <p:cNvCxnSpPr/>
          <p:nvPr/>
        </p:nvCxnSpPr>
        <p:spPr>
          <a:xfrm>
            <a:off x="5486735" y="5297227"/>
            <a:ext cx="632393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3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D974-82AA-4B4C-B228-6E48376F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Processors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EEE4D6-548C-8B4B-A439-AFDFFDDA5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63" y="382866"/>
            <a:ext cx="6812490" cy="23407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65A836-E22D-8A44-9FAB-0935D6E1E64C}"/>
              </a:ext>
            </a:extLst>
          </p:cNvPr>
          <p:cNvSpPr txBox="1"/>
          <p:nvPr/>
        </p:nvSpPr>
        <p:spPr>
          <a:xfrm>
            <a:off x="1139166" y="1665624"/>
            <a:ext cx="3262432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Job_tree</a:t>
            </a:r>
            <a:r>
              <a:rPr lang="en-US" dirty="0">
                <a:latin typeface="+mn-lt"/>
              </a:rPr>
              <a:t> is no longer in use.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It allowed for job hierarchy.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50A5FE0-7376-2B4B-B677-71F3A8404FC5}"/>
              </a:ext>
            </a:extLst>
          </p:cNvPr>
          <p:cNvCxnSpPr>
            <a:cxnSpLocks/>
          </p:cNvCxnSpPr>
          <p:nvPr/>
        </p:nvCxnSpPr>
        <p:spPr>
          <a:xfrm>
            <a:off x="4445264" y="1961090"/>
            <a:ext cx="757367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76E6390-34A6-A74E-8E38-04FA39DA3C9C}"/>
              </a:ext>
            </a:extLst>
          </p:cNvPr>
          <p:cNvSpPr txBox="1"/>
          <p:nvPr/>
        </p:nvSpPr>
        <p:spPr>
          <a:xfrm>
            <a:off x="712177" y="2531148"/>
            <a:ext cx="351650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Newer jobs are done this way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95A673-B8DF-724B-9829-A42ED67788BC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4228682" y="2321170"/>
            <a:ext cx="1037910" cy="380794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D86402E-900F-2348-85BC-90412905E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3056139"/>
            <a:ext cx="3638550" cy="32342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0DB963-D5F6-CE48-9BFA-CB5F174E5D11}"/>
              </a:ext>
            </a:extLst>
          </p:cNvPr>
          <p:cNvCxnSpPr>
            <a:cxnSpLocks/>
          </p:cNvCxnSpPr>
          <p:nvPr/>
        </p:nvCxnSpPr>
        <p:spPr>
          <a:xfrm>
            <a:off x="4242676" y="2838923"/>
            <a:ext cx="1743981" cy="112640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98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9A8F1-9577-F74B-8355-909AE336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Configuration &amp; Installation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9B835-D076-7545-BC28-2D8F85747B8B}"/>
              </a:ext>
            </a:extLst>
          </p:cNvPr>
          <p:cNvSpPr txBox="1"/>
          <p:nvPr/>
        </p:nvSpPr>
        <p:spPr>
          <a:xfrm>
            <a:off x="5354515" y="1006319"/>
            <a:ext cx="6504479" cy="5413790"/>
          </a:xfrm>
          <a:prstGeom prst="rect">
            <a:avLst/>
          </a:prstGeom>
          <a:solidFill>
            <a:schemeClr val="accent5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failover_uri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"failover:(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://amqbroker.sns.gov:61613)?randomize=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false,startupMaxReconnectAttempts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=100,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initialReconnectDelay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=1000,maxReconnectDelay=5000,maxReconnectAttempts=-1",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amq_queues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["/queue/REDUCTION.DATA_READY",                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"/queue/REDUCTION.CREATE_SCRIPT", "/queue/CATALOG.DATA_READY"],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amq_user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wfclient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amq_pwd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”XXXXX",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sw_dir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"/opt/postprocessing",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python_dir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"/opt/postprocessing/postprocessing",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start_script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"python",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python_exec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"/opt/postprocessing/scripts/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mantidpython.py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task_script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PostProcessAdmin.py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task_script_queue_arg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"-q",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task_script_data_arg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"-d",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log_file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"/var/log/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SNS_applications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postprocessing.log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postprocess_error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"POSTPROCESS.ERROR",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catalog_started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"CATALOG.STARTED",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catalog_complete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"CATALOG.COMPLETE",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catalog_error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"CATALOG.ERROR",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reduction_started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"REDUCTION.STARTED",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reduction_complete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"REDUCTION.COMPLETE",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reduction_error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"REDUCTION.ERROR",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reduction_disabled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"REDUCTION.DISABLED",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reduction_catalog_started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"REDUCTION_CATALOG.STARTED",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reduction_catalog_complete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"REDUCTION_CATALOG.COMPLETE",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reduction_catalog_error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"REDUCTION_CATALOG.ERROR",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heart_beat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"/topic/SNS.COMMON.STATUS.AUTOREDUCE.0",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dev_output_dir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webmon_url_template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"https://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monitor.sns.gov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/files/$instrument/$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run_number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submit_reduced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/",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catalog_data_ready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"CATALOG.DATA_READY",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reduction_data_ready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["REDUCTION.DATA_READY", "REDUCTION.AR4.DATA_READY"],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reduction_catalog_data_ready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"REDUCTION_CATALOG.DATA_READY",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communication_only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0,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max_procs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10,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jobs_per_instrument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4,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remote_execution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": 0,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"processors": ["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job_tree.JobTreeProcessor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oncat_reduced_processor.ONCatProcessor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oncat_processor.ONCatProcessor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"],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publisher_username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plot_publisher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publisher_password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”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xxxxxxx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ct val="90000"/>
              </a:lnSpc>
            </a:pP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publish_url_template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": "https://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livedata.sns.gov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/plots/$instrument/$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run_number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upload_plot_data</a:t>
            </a:r>
            <a:r>
              <a:rPr lang="en-US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/",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"exceptions": ["Unverified HTTPS",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InsecureRequestWarning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plotly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 "operands could not be broadcast", "Publish plot failed","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cann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import name factorial",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tcmalloc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: large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dPS_array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wks_utility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", "The proton charge is zero", "Error in logging framework"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, "Found no integrated charge value in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gd_prtn_chrg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"]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77038-8804-7440-BAED-07CCC371A56F}"/>
              </a:ext>
            </a:extLst>
          </p:cNvPr>
          <p:cNvSpPr txBox="1"/>
          <p:nvPr/>
        </p:nvSpPr>
        <p:spPr>
          <a:xfrm>
            <a:off x="7453023" y="629284"/>
            <a:ext cx="473897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autoreduce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post_processing.conf</a:t>
            </a:r>
            <a:endParaRPr lang="en-US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F5B6DF-B865-684F-BC3D-8D994FE6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28" y="1542715"/>
            <a:ext cx="4985444" cy="1312966"/>
          </a:xfrm>
        </p:spPr>
        <p:txBody>
          <a:bodyPr/>
          <a:lstStyle/>
          <a:p>
            <a:r>
              <a:rPr lang="en-US" sz="1800" dirty="0"/>
              <a:t>make rpm</a:t>
            </a:r>
          </a:p>
          <a:p>
            <a:r>
              <a:rPr lang="en-US" sz="1800" dirty="0"/>
              <a:t>Copy rpm to </a:t>
            </a:r>
            <a:r>
              <a:rPr lang="en-US" sz="1800" dirty="0" err="1"/>
              <a:t>packages.sns.gov</a:t>
            </a:r>
            <a:endParaRPr lang="en-US" sz="1800" dirty="0"/>
          </a:p>
          <a:p>
            <a:r>
              <a:rPr lang="en-US" sz="1800" dirty="0"/>
              <a:t>Check configuration and update it as needed</a:t>
            </a:r>
          </a:p>
        </p:txBody>
      </p:sp>
    </p:spTree>
    <p:extLst>
      <p:ext uri="{BB962C8B-B14F-4D97-AF65-F5344CB8AC3E}">
        <p14:creationId xmlns:p14="http://schemas.microsoft.com/office/powerpoint/2010/main" val="367938640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984</Words>
  <Application>Microsoft Macintosh PowerPoint</Application>
  <PresentationFormat>Widescreen</PresentationFormat>
  <Paragraphs>111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Century Gothic</vt:lpstr>
      <vt:lpstr>Courier New</vt:lpstr>
      <vt:lpstr>ORNL</vt:lpstr>
      <vt:lpstr>Autoreduction service: installation and maintenance</vt:lpstr>
      <vt:lpstr>Plan for the next few weeks</vt:lpstr>
      <vt:lpstr>Post-Processing Architecture</vt:lpstr>
      <vt:lpstr>Overview</vt:lpstr>
      <vt:lpstr>Processors</vt:lpstr>
      <vt:lpstr>Configuration &amp; Installation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2020-07-01T17:05:54Z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